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6" r:id="rId2"/>
    <p:sldId id="257" r:id="rId3"/>
    <p:sldId id="263" r:id="rId4"/>
    <p:sldId id="262" r:id="rId5"/>
    <p:sldId id="261" r:id="rId6"/>
    <p:sldId id="260" r:id="rId7"/>
    <p:sldId id="266" r:id="rId8"/>
    <p:sldId id="269" r:id="rId9"/>
    <p:sldId id="265" r:id="rId10"/>
    <p:sldId id="267" r:id="rId11"/>
    <p:sldId id="268" r:id="rId12"/>
    <p:sldId id="258" r:id="rId13"/>
    <p:sldId id="270" r:id="rId14"/>
    <p:sldId id="271" r:id="rId15"/>
    <p:sldId id="272" r:id="rId16"/>
    <p:sldId id="273" r:id="rId17"/>
    <p:sldId id="276"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0445" autoAdjust="0"/>
  </p:normalViewPr>
  <p:slideViewPr>
    <p:cSldViewPr snapToGrid="0">
      <p:cViewPr varScale="1">
        <p:scale>
          <a:sx n="64" d="100"/>
          <a:sy n="64" d="100"/>
        </p:scale>
        <p:origin x="231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onlea Mishler" userId="2f720e6da41b072a" providerId="LiveId" clId="{A3A83F1B-917E-4D14-AF63-B5158CF29231}"/>
    <pc:docChg chg="undo custSel modSld">
      <pc:chgData name="Bronlea Mishler" userId="2f720e6da41b072a" providerId="LiveId" clId="{A3A83F1B-917E-4D14-AF63-B5158CF29231}" dt="2022-06-05T18:13:05.857" v="194" actId="20577"/>
      <pc:docMkLst>
        <pc:docMk/>
      </pc:docMkLst>
      <pc:sldChg chg="modNotesTx">
        <pc:chgData name="Bronlea Mishler" userId="2f720e6da41b072a" providerId="LiveId" clId="{A3A83F1B-917E-4D14-AF63-B5158CF29231}" dt="2022-06-05T18:12:07.769" v="28" actId="6549"/>
        <pc:sldMkLst>
          <pc:docMk/>
          <pc:sldMk cId="4103043179" sldId="258"/>
        </pc:sldMkLst>
      </pc:sldChg>
      <pc:sldChg chg="modNotesTx">
        <pc:chgData name="Bronlea Mishler" userId="2f720e6da41b072a" providerId="LiveId" clId="{A3A83F1B-917E-4D14-AF63-B5158CF29231}" dt="2022-06-05T18:11:03.386" v="10" actId="115"/>
        <pc:sldMkLst>
          <pc:docMk/>
          <pc:sldMk cId="2214715554" sldId="260"/>
        </pc:sldMkLst>
      </pc:sldChg>
      <pc:sldChg chg="modNotesTx">
        <pc:chgData name="Bronlea Mishler" userId="2f720e6da41b072a" providerId="LiveId" clId="{A3A83F1B-917E-4D14-AF63-B5158CF29231}" dt="2022-06-05T18:10:43.259" v="4" actId="20577"/>
        <pc:sldMkLst>
          <pc:docMk/>
          <pc:sldMk cId="2670128821" sldId="261"/>
        </pc:sldMkLst>
      </pc:sldChg>
      <pc:sldChg chg="modNotesTx">
        <pc:chgData name="Bronlea Mishler" userId="2f720e6da41b072a" providerId="LiveId" clId="{A3A83F1B-917E-4D14-AF63-B5158CF29231}" dt="2022-06-05T18:11:20.187" v="16" actId="20577"/>
        <pc:sldMkLst>
          <pc:docMk/>
          <pc:sldMk cId="1785129118" sldId="266"/>
        </pc:sldMkLst>
      </pc:sldChg>
      <pc:sldChg chg="modNotesTx">
        <pc:chgData name="Bronlea Mishler" userId="2f720e6da41b072a" providerId="LiveId" clId="{A3A83F1B-917E-4D14-AF63-B5158CF29231}" dt="2022-06-05T18:11:43.060" v="20" actId="20577"/>
        <pc:sldMkLst>
          <pc:docMk/>
          <pc:sldMk cId="3471392313" sldId="267"/>
        </pc:sldMkLst>
      </pc:sldChg>
      <pc:sldChg chg="modNotesTx">
        <pc:chgData name="Bronlea Mishler" userId="2f720e6da41b072a" providerId="LiveId" clId="{A3A83F1B-917E-4D14-AF63-B5158CF29231}" dt="2022-06-05T18:11:47.248" v="24" actId="5793"/>
        <pc:sldMkLst>
          <pc:docMk/>
          <pc:sldMk cId="1893782388" sldId="268"/>
        </pc:sldMkLst>
      </pc:sldChg>
      <pc:sldChg chg="modNotesTx">
        <pc:chgData name="Bronlea Mishler" userId="2f720e6da41b072a" providerId="LiveId" clId="{A3A83F1B-917E-4D14-AF63-B5158CF29231}" dt="2022-06-05T18:12:36.687" v="33" actId="20577"/>
        <pc:sldMkLst>
          <pc:docMk/>
          <pc:sldMk cId="1646679539" sldId="272"/>
        </pc:sldMkLst>
      </pc:sldChg>
      <pc:sldChg chg="modNotesTx">
        <pc:chgData name="Bronlea Mishler" userId="2f720e6da41b072a" providerId="LiveId" clId="{A3A83F1B-917E-4D14-AF63-B5158CF29231}" dt="2022-06-05T18:13:05.857" v="194" actId="20577"/>
        <pc:sldMkLst>
          <pc:docMk/>
          <pc:sldMk cId="3751097367" sldId="276"/>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E14C4E-A73E-45A6-AF91-1E46040B6306}"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BD7FEF10-3F99-4086-A6A8-DE443DBB4799}">
      <dgm:prSet/>
      <dgm:spPr>
        <a:ln>
          <a:solidFill>
            <a:schemeClr val="accent2"/>
          </a:solidFill>
        </a:ln>
      </dgm:spPr>
      <dgm:t>
        <a:bodyPr/>
        <a:lstStyle/>
        <a:p>
          <a:r>
            <a:rPr lang="en-US" b="1" dirty="0"/>
            <a:t>Risk</a:t>
          </a:r>
          <a:br>
            <a:rPr lang="en-US" dirty="0"/>
          </a:br>
          <a:r>
            <a:rPr lang="en-US" dirty="0"/>
            <a:t>What </a:t>
          </a:r>
          <a:r>
            <a:rPr lang="en-US" i="1" dirty="0"/>
            <a:t>might</a:t>
          </a:r>
          <a:r>
            <a:rPr lang="en-US" dirty="0"/>
            <a:t> go wrong</a:t>
          </a:r>
        </a:p>
      </dgm:t>
    </dgm:pt>
    <dgm:pt modelId="{48496A37-4ABC-4B1E-B93C-4D71F97FF2A6}" type="parTrans" cxnId="{B6D071F8-BEE1-4D76-8A2A-0AE98BB0CE2D}">
      <dgm:prSet/>
      <dgm:spPr/>
      <dgm:t>
        <a:bodyPr/>
        <a:lstStyle/>
        <a:p>
          <a:endParaRPr lang="en-US"/>
        </a:p>
      </dgm:t>
    </dgm:pt>
    <dgm:pt modelId="{39F77096-9484-4702-8292-4411C35BD282}" type="sibTrans" cxnId="{B6D071F8-BEE1-4D76-8A2A-0AE98BB0CE2D}">
      <dgm:prSet/>
      <dgm:spPr/>
      <dgm:t>
        <a:bodyPr/>
        <a:lstStyle/>
        <a:p>
          <a:endParaRPr lang="en-US"/>
        </a:p>
      </dgm:t>
    </dgm:pt>
    <dgm:pt modelId="{3257AA22-35E4-4842-B746-AF7C247A7A30}">
      <dgm:prSet/>
      <dgm:spPr>
        <a:ln>
          <a:solidFill>
            <a:schemeClr val="accent2"/>
          </a:solidFill>
        </a:ln>
      </dgm:spPr>
      <dgm:t>
        <a:bodyPr/>
        <a:lstStyle/>
        <a:p>
          <a:r>
            <a:rPr lang="en-US" b="1" dirty="0"/>
            <a:t>Crisis</a:t>
          </a:r>
          <a:r>
            <a:rPr lang="en-US" dirty="0"/>
            <a:t> </a:t>
          </a:r>
          <a:br>
            <a:rPr lang="en-US" dirty="0"/>
          </a:br>
          <a:r>
            <a:rPr lang="en-US" dirty="0"/>
            <a:t>What </a:t>
          </a:r>
          <a:r>
            <a:rPr lang="en-US" i="1" dirty="0"/>
            <a:t>is</a:t>
          </a:r>
          <a:r>
            <a:rPr lang="en-US" dirty="0"/>
            <a:t> going wrong</a:t>
          </a:r>
        </a:p>
      </dgm:t>
    </dgm:pt>
    <dgm:pt modelId="{36531DEB-7951-4DD6-9ECB-8651CDCE97AC}" type="parTrans" cxnId="{512D1FD5-CC1C-4B0D-9EB6-4BCFB62DD3AB}">
      <dgm:prSet/>
      <dgm:spPr/>
      <dgm:t>
        <a:bodyPr/>
        <a:lstStyle/>
        <a:p>
          <a:endParaRPr lang="en-US"/>
        </a:p>
      </dgm:t>
    </dgm:pt>
    <dgm:pt modelId="{589AB42D-F70F-48C8-B901-E243890B0D76}" type="sibTrans" cxnId="{512D1FD5-CC1C-4B0D-9EB6-4BCFB62DD3AB}">
      <dgm:prSet/>
      <dgm:spPr/>
      <dgm:t>
        <a:bodyPr/>
        <a:lstStyle/>
        <a:p>
          <a:endParaRPr lang="en-US"/>
        </a:p>
      </dgm:t>
    </dgm:pt>
    <dgm:pt modelId="{5E2F0B8B-4A67-40A1-9981-D3993B2F82E1}" type="pres">
      <dgm:prSet presAssocID="{B7E14C4E-A73E-45A6-AF91-1E46040B6306}" presName="hierChild1" presStyleCnt="0">
        <dgm:presLayoutVars>
          <dgm:chPref val="1"/>
          <dgm:dir/>
          <dgm:animOne val="branch"/>
          <dgm:animLvl val="lvl"/>
          <dgm:resizeHandles/>
        </dgm:presLayoutVars>
      </dgm:prSet>
      <dgm:spPr/>
    </dgm:pt>
    <dgm:pt modelId="{16DF0E24-12FA-444E-9116-55E55050D322}" type="pres">
      <dgm:prSet presAssocID="{BD7FEF10-3F99-4086-A6A8-DE443DBB4799}" presName="hierRoot1" presStyleCnt="0"/>
      <dgm:spPr/>
    </dgm:pt>
    <dgm:pt modelId="{F2F73991-4F3E-43B5-A7EA-3B46F29FD6B1}" type="pres">
      <dgm:prSet presAssocID="{BD7FEF10-3F99-4086-A6A8-DE443DBB4799}" presName="composite" presStyleCnt="0"/>
      <dgm:spPr/>
    </dgm:pt>
    <dgm:pt modelId="{AD925C86-2F32-4A68-84D3-1792A016EF4D}" type="pres">
      <dgm:prSet presAssocID="{BD7FEF10-3F99-4086-A6A8-DE443DBB4799}" presName="background" presStyleLbl="node0" presStyleIdx="0" presStyleCnt="2"/>
      <dgm:spPr>
        <a:solidFill>
          <a:schemeClr val="tx2">
            <a:lumMod val="75000"/>
          </a:schemeClr>
        </a:solidFill>
        <a:ln>
          <a:solidFill>
            <a:schemeClr val="tx2"/>
          </a:solidFill>
        </a:ln>
      </dgm:spPr>
    </dgm:pt>
    <dgm:pt modelId="{B184C626-2DB9-471E-BCA8-E5428F1E1337}" type="pres">
      <dgm:prSet presAssocID="{BD7FEF10-3F99-4086-A6A8-DE443DBB4799}" presName="text" presStyleLbl="fgAcc0" presStyleIdx="0" presStyleCnt="2">
        <dgm:presLayoutVars>
          <dgm:chPref val="3"/>
        </dgm:presLayoutVars>
      </dgm:prSet>
      <dgm:spPr/>
    </dgm:pt>
    <dgm:pt modelId="{E076038C-AA6B-4D57-B3BA-9A15C1325CE1}" type="pres">
      <dgm:prSet presAssocID="{BD7FEF10-3F99-4086-A6A8-DE443DBB4799}" presName="hierChild2" presStyleCnt="0"/>
      <dgm:spPr/>
    </dgm:pt>
    <dgm:pt modelId="{E7A259C2-619F-46A9-B9DD-A516CFED8953}" type="pres">
      <dgm:prSet presAssocID="{3257AA22-35E4-4842-B746-AF7C247A7A30}" presName="hierRoot1" presStyleCnt="0"/>
      <dgm:spPr/>
    </dgm:pt>
    <dgm:pt modelId="{A86F292E-E6DA-4F1B-9B42-0110B95C66A5}" type="pres">
      <dgm:prSet presAssocID="{3257AA22-35E4-4842-B746-AF7C247A7A30}" presName="composite" presStyleCnt="0"/>
      <dgm:spPr/>
    </dgm:pt>
    <dgm:pt modelId="{4B84AC17-26AE-48DB-BAB2-C9F2229E263B}" type="pres">
      <dgm:prSet presAssocID="{3257AA22-35E4-4842-B746-AF7C247A7A30}" presName="background" presStyleLbl="node0" presStyleIdx="1" presStyleCnt="2"/>
      <dgm:spPr>
        <a:solidFill>
          <a:schemeClr val="tx2">
            <a:lumMod val="75000"/>
          </a:schemeClr>
        </a:solidFill>
        <a:ln>
          <a:solidFill>
            <a:schemeClr val="tx2"/>
          </a:solidFill>
        </a:ln>
      </dgm:spPr>
    </dgm:pt>
    <dgm:pt modelId="{6A9E58FE-4795-44C0-A936-D0229DB89E4B}" type="pres">
      <dgm:prSet presAssocID="{3257AA22-35E4-4842-B746-AF7C247A7A30}" presName="text" presStyleLbl="fgAcc0" presStyleIdx="1" presStyleCnt="2">
        <dgm:presLayoutVars>
          <dgm:chPref val="3"/>
        </dgm:presLayoutVars>
      </dgm:prSet>
      <dgm:spPr/>
    </dgm:pt>
    <dgm:pt modelId="{4585612F-20F2-4D7E-A5E3-1BB5E0337543}" type="pres">
      <dgm:prSet presAssocID="{3257AA22-35E4-4842-B746-AF7C247A7A30}" presName="hierChild2" presStyleCnt="0"/>
      <dgm:spPr/>
    </dgm:pt>
  </dgm:ptLst>
  <dgm:cxnLst>
    <dgm:cxn modelId="{5C7CBA4A-1C27-44ED-8204-6AE338C515AC}" type="presOf" srcId="{BD7FEF10-3F99-4086-A6A8-DE443DBB4799}" destId="{B184C626-2DB9-471E-BCA8-E5428F1E1337}" srcOrd="0" destOrd="0" presId="urn:microsoft.com/office/officeart/2005/8/layout/hierarchy1"/>
    <dgm:cxn modelId="{B14195A2-4E2E-4B98-B7F4-CC0BED7E9350}" type="presOf" srcId="{B7E14C4E-A73E-45A6-AF91-1E46040B6306}" destId="{5E2F0B8B-4A67-40A1-9981-D3993B2F82E1}" srcOrd="0" destOrd="0" presId="urn:microsoft.com/office/officeart/2005/8/layout/hierarchy1"/>
    <dgm:cxn modelId="{512D1FD5-CC1C-4B0D-9EB6-4BCFB62DD3AB}" srcId="{B7E14C4E-A73E-45A6-AF91-1E46040B6306}" destId="{3257AA22-35E4-4842-B746-AF7C247A7A30}" srcOrd="1" destOrd="0" parTransId="{36531DEB-7951-4DD6-9ECB-8651CDCE97AC}" sibTransId="{589AB42D-F70F-48C8-B901-E243890B0D76}"/>
    <dgm:cxn modelId="{1622ACE2-C6F2-46EA-8B4E-91EFFD7C36FF}" type="presOf" srcId="{3257AA22-35E4-4842-B746-AF7C247A7A30}" destId="{6A9E58FE-4795-44C0-A936-D0229DB89E4B}" srcOrd="0" destOrd="0" presId="urn:microsoft.com/office/officeart/2005/8/layout/hierarchy1"/>
    <dgm:cxn modelId="{B6D071F8-BEE1-4D76-8A2A-0AE98BB0CE2D}" srcId="{B7E14C4E-A73E-45A6-AF91-1E46040B6306}" destId="{BD7FEF10-3F99-4086-A6A8-DE443DBB4799}" srcOrd="0" destOrd="0" parTransId="{48496A37-4ABC-4B1E-B93C-4D71F97FF2A6}" sibTransId="{39F77096-9484-4702-8292-4411C35BD282}"/>
    <dgm:cxn modelId="{102BC960-ADAC-4705-93AC-87C12A916119}" type="presParOf" srcId="{5E2F0B8B-4A67-40A1-9981-D3993B2F82E1}" destId="{16DF0E24-12FA-444E-9116-55E55050D322}" srcOrd="0" destOrd="0" presId="urn:microsoft.com/office/officeart/2005/8/layout/hierarchy1"/>
    <dgm:cxn modelId="{91E0FEC8-A899-4DC6-AED4-49AB9E45E571}" type="presParOf" srcId="{16DF0E24-12FA-444E-9116-55E55050D322}" destId="{F2F73991-4F3E-43B5-A7EA-3B46F29FD6B1}" srcOrd="0" destOrd="0" presId="urn:microsoft.com/office/officeart/2005/8/layout/hierarchy1"/>
    <dgm:cxn modelId="{CD627A0E-B2AA-4A39-855B-5EC5172C787E}" type="presParOf" srcId="{F2F73991-4F3E-43B5-A7EA-3B46F29FD6B1}" destId="{AD925C86-2F32-4A68-84D3-1792A016EF4D}" srcOrd="0" destOrd="0" presId="urn:microsoft.com/office/officeart/2005/8/layout/hierarchy1"/>
    <dgm:cxn modelId="{32B8D9D5-4771-4D96-826D-8AABE6C23B50}" type="presParOf" srcId="{F2F73991-4F3E-43B5-A7EA-3B46F29FD6B1}" destId="{B184C626-2DB9-471E-BCA8-E5428F1E1337}" srcOrd="1" destOrd="0" presId="urn:microsoft.com/office/officeart/2005/8/layout/hierarchy1"/>
    <dgm:cxn modelId="{4300CE7B-8B8F-4FBF-9208-D64A8A83A01F}" type="presParOf" srcId="{16DF0E24-12FA-444E-9116-55E55050D322}" destId="{E076038C-AA6B-4D57-B3BA-9A15C1325CE1}" srcOrd="1" destOrd="0" presId="urn:microsoft.com/office/officeart/2005/8/layout/hierarchy1"/>
    <dgm:cxn modelId="{4469B51B-4455-4052-8062-3ED83FFDA0F0}" type="presParOf" srcId="{5E2F0B8B-4A67-40A1-9981-D3993B2F82E1}" destId="{E7A259C2-619F-46A9-B9DD-A516CFED8953}" srcOrd="1" destOrd="0" presId="urn:microsoft.com/office/officeart/2005/8/layout/hierarchy1"/>
    <dgm:cxn modelId="{9936A9F8-596D-4BFB-829B-E0C0EA6143F4}" type="presParOf" srcId="{E7A259C2-619F-46A9-B9DD-A516CFED8953}" destId="{A86F292E-E6DA-4F1B-9B42-0110B95C66A5}" srcOrd="0" destOrd="0" presId="urn:microsoft.com/office/officeart/2005/8/layout/hierarchy1"/>
    <dgm:cxn modelId="{E0DDBB1B-BDEE-42CF-8755-E0D117062320}" type="presParOf" srcId="{A86F292E-E6DA-4F1B-9B42-0110B95C66A5}" destId="{4B84AC17-26AE-48DB-BAB2-C9F2229E263B}" srcOrd="0" destOrd="0" presId="urn:microsoft.com/office/officeart/2005/8/layout/hierarchy1"/>
    <dgm:cxn modelId="{631386F3-60E4-4AC6-9EE4-DE51AA6BB53C}" type="presParOf" srcId="{A86F292E-E6DA-4F1B-9B42-0110B95C66A5}" destId="{6A9E58FE-4795-44C0-A936-D0229DB89E4B}" srcOrd="1" destOrd="0" presId="urn:microsoft.com/office/officeart/2005/8/layout/hierarchy1"/>
    <dgm:cxn modelId="{0F69E1FE-DCA8-4CF2-8444-3DA41272015A}" type="presParOf" srcId="{E7A259C2-619F-46A9-B9DD-A516CFED8953}" destId="{4585612F-20F2-4D7E-A5E3-1BB5E0337543}"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3EE6552-EA12-416F-A883-31FC63D136FD}" type="doc">
      <dgm:prSet loTypeId="urn:microsoft.com/office/officeart/2005/8/layout/hierarchy1" loCatId="hierarchy" qsTypeId="urn:microsoft.com/office/officeart/2005/8/quickstyle/simple1" qsCatId="simple" csTypeId="urn:microsoft.com/office/officeart/2005/8/colors/colorful1" csCatId="colorful" phldr="1"/>
      <dgm:spPr/>
      <dgm:t>
        <a:bodyPr/>
        <a:lstStyle/>
        <a:p>
          <a:endParaRPr lang="en-US"/>
        </a:p>
      </dgm:t>
    </dgm:pt>
    <dgm:pt modelId="{26ACB808-A943-412F-A64C-0672601825E6}">
      <dgm:prSet/>
      <dgm:spPr>
        <a:ln>
          <a:solidFill>
            <a:schemeClr val="tx2"/>
          </a:solidFill>
        </a:ln>
      </dgm:spPr>
      <dgm:t>
        <a:bodyPr/>
        <a:lstStyle/>
        <a:p>
          <a:r>
            <a:rPr lang="en-US" dirty="0"/>
            <a:t>What plans do you have?</a:t>
          </a:r>
        </a:p>
      </dgm:t>
    </dgm:pt>
    <dgm:pt modelId="{FA08E834-D210-4B1F-9A2D-915659334D18}" type="parTrans" cxnId="{7B70C594-6EDE-4AF2-87E4-1647A549BEF1}">
      <dgm:prSet/>
      <dgm:spPr/>
      <dgm:t>
        <a:bodyPr/>
        <a:lstStyle/>
        <a:p>
          <a:endParaRPr lang="en-US"/>
        </a:p>
      </dgm:t>
    </dgm:pt>
    <dgm:pt modelId="{31E94920-92D0-4707-B2BE-729B90784AD0}" type="sibTrans" cxnId="{7B70C594-6EDE-4AF2-87E4-1647A549BEF1}">
      <dgm:prSet/>
      <dgm:spPr/>
      <dgm:t>
        <a:bodyPr/>
        <a:lstStyle/>
        <a:p>
          <a:endParaRPr lang="en-US"/>
        </a:p>
      </dgm:t>
    </dgm:pt>
    <dgm:pt modelId="{493FFA12-0E0C-4049-B589-E626C60FEC8E}">
      <dgm:prSet/>
      <dgm:spPr>
        <a:ln>
          <a:solidFill>
            <a:schemeClr val="tx2"/>
          </a:solidFill>
        </a:ln>
      </dgm:spPr>
      <dgm:t>
        <a:bodyPr/>
        <a:lstStyle/>
        <a:p>
          <a:r>
            <a:rPr lang="en-US" dirty="0"/>
            <a:t>What do they say?</a:t>
          </a:r>
        </a:p>
      </dgm:t>
    </dgm:pt>
    <dgm:pt modelId="{DA09BDFA-BA23-4742-8762-E43C65F24C1B}" type="parTrans" cxnId="{D1A4D2F9-34A1-405F-BA3A-C9F8FBC83919}">
      <dgm:prSet/>
      <dgm:spPr/>
      <dgm:t>
        <a:bodyPr/>
        <a:lstStyle/>
        <a:p>
          <a:endParaRPr lang="en-US"/>
        </a:p>
      </dgm:t>
    </dgm:pt>
    <dgm:pt modelId="{62695DE9-8C23-4D88-A50C-AEDF8FA5A66B}" type="sibTrans" cxnId="{D1A4D2F9-34A1-405F-BA3A-C9F8FBC83919}">
      <dgm:prSet/>
      <dgm:spPr/>
      <dgm:t>
        <a:bodyPr/>
        <a:lstStyle/>
        <a:p>
          <a:endParaRPr lang="en-US"/>
        </a:p>
      </dgm:t>
    </dgm:pt>
    <dgm:pt modelId="{717F21E0-F33E-4490-969D-A008745D49B9}">
      <dgm:prSet/>
      <dgm:spPr>
        <a:ln>
          <a:solidFill>
            <a:schemeClr val="tx2"/>
          </a:solidFill>
        </a:ln>
      </dgm:spPr>
      <dgm:t>
        <a:bodyPr/>
        <a:lstStyle/>
        <a:p>
          <a:r>
            <a:rPr lang="en-US" dirty="0"/>
            <a:t>Who is impacted by them?</a:t>
          </a:r>
        </a:p>
      </dgm:t>
    </dgm:pt>
    <dgm:pt modelId="{4ED2FA2B-5B69-47F1-8B8D-BF74C8E836FF}" type="parTrans" cxnId="{C75400D4-110D-4B93-82CC-0AE414840480}">
      <dgm:prSet/>
      <dgm:spPr/>
      <dgm:t>
        <a:bodyPr/>
        <a:lstStyle/>
        <a:p>
          <a:endParaRPr lang="en-US"/>
        </a:p>
      </dgm:t>
    </dgm:pt>
    <dgm:pt modelId="{D9BA4FF8-A5C4-4234-A91D-AA3D2E157B28}" type="sibTrans" cxnId="{C75400D4-110D-4B93-82CC-0AE414840480}">
      <dgm:prSet/>
      <dgm:spPr/>
      <dgm:t>
        <a:bodyPr/>
        <a:lstStyle/>
        <a:p>
          <a:endParaRPr lang="en-US"/>
        </a:p>
      </dgm:t>
    </dgm:pt>
    <dgm:pt modelId="{44B921B9-88B7-4CB3-B53E-0C4A36626ED9}">
      <dgm:prSet/>
      <dgm:spPr>
        <a:ln>
          <a:solidFill>
            <a:schemeClr val="tx2"/>
          </a:solidFill>
        </a:ln>
      </dgm:spPr>
      <dgm:t>
        <a:bodyPr/>
        <a:lstStyle/>
        <a:p>
          <a:r>
            <a:rPr lang="en-US" dirty="0"/>
            <a:t>How are they implemented?</a:t>
          </a:r>
        </a:p>
      </dgm:t>
    </dgm:pt>
    <dgm:pt modelId="{B0D97732-1775-474E-B26A-C7B0EF42A0F0}" type="parTrans" cxnId="{607E3122-35D1-499D-A500-16FF738008D6}">
      <dgm:prSet/>
      <dgm:spPr/>
      <dgm:t>
        <a:bodyPr/>
        <a:lstStyle/>
        <a:p>
          <a:endParaRPr lang="en-US"/>
        </a:p>
      </dgm:t>
    </dgm:pt>
    <dgm:pt modelId="{BFEA17F2-BD29-4825-A29C-8DE20C920B56}" type="sibTrans" cxnId="{607E3122-35D1-499D-A500-16FF738008D6}">
      <dgm:prSet/>
      <dgm:spPr/>
      <dgm:t>
        <a:bodyPr/>
        <a:lstStyle/>
        <a:p>
          <a:endParaRPr lang="en-US"/>
        </a:p>
      </dgm:t>
    </dgm:pt>
    <dgm:pt modelId="{1A8130C0-9275-4C55-873C-AB06CC7E7CFE}" type="pres">
      <dgm:prSet presAssocID="{83EE6552-EA12-416F-A883-31FC63D136FD}" presName="hierChild1" presStyleCnt="0">
        <dgm:presLayoutVars>
          <dgm:chPref val="1"/>
          <dgm:dir/>
          <dgm:animOne val="branch"/>
          <dgm:animLvl val="lvl"/>
          <dgm:resizeHandles/>
        </dgm:presLayoutVars>
      </dgm:prSet>
      <dgm:spPr/>
    </dgm:pt>
    <dgm:pt modelId="{95DEDBB1-72D0-4A55-889D-ED9188E901D2}" type="pres">
      <dgm:prSet presAssocID="{26ACB808-A943-412F-A64C-0672601825E6}" presName="hierRoot1" presStyleCnt="0"/>
      <dgm:spPr/>
    </dgm:pt>
    <dgm:pt modelId="{D745C9FA-3B36-4169-98B5-55E270BCEAE8}" type="pres">
      <dgm:prSet presAssocID="{26ACB808-A943-412F-A64C-0672601825E6}" presName="composite" presStyleCnt="0"/>
      <dgm:spPr/>
    </dgm:pt>
    <dgm:pt modelId="{56E21828-E0D6-4AFB-8CFD-327F4FFA9E1C}" type="pres">
      <dgm:prSet presAssocID="{26ACB808-A943-412F-A64C-0672601825E6}" presName="background" presStyleLbl="node0" presStyleIdx="0" presStyleCnt="4"/>
      <dgm:spPr>
        <a:solidFill>
          <a:srgbClr val="FFC000"/>
        </a:solidFill>
      </dgm:spPr>
    </dgm:pt>
    <dgm:pt modelId="{F47EE5BA-CFEE-4460-9DBB-527CD49F81B2}" type="pres">
      <dgm:prSet presAssocID="{26ACB808-A943-412F-A64C-0672601825E6}" presName="text" presStyleLbl="fgAcc0" presStyleIdx="0" presStyleCnt="4">
        <dgm:presLayoutVars>
          <dgm:chPref val="3"/>
        </dgm:presLayoutVars>
      </dgm:prSet>
      <dgm:spPr/>
    </dgm:pt>
    <dgm:pt modelId="{45CC72F9-EE2B-40A8-A339-D0A12B231ED5}" type="pres">
      <dgm:prSet presAssocID="{26ACB808-A943-412F-A64C-0672601825E6}" presName="hierChild2" presStyleCnt="0"/>
      <dgm:spPr/>
    </dgm:pt>
    <dgm:pt modelId="{944DB48A-7472-44BF-BD8E-85E17A4F83CE}" type="pres">
      <dgm:prSet presAssocID="{493FFA12-0E0C-4049-B589-E626C60FEC8E}" presName="hierRoot1" presStyleCnt="0"/>
      <dgm:spPr/>
    </dgm:pt>
    <dgm:pt modelId="{ED2F8017-12C4-4031-88E6-126890A6EBEB}" type="pres">
      <dgm:prSet presAssocID="{493FFA12-0E0C-4049-B589-E626C60FEC8E}" presName="composite" presStyleCnt="0"/>
      <dgm:spPr/>
    </dgm:pt>
    <dgm:pt modelId="{D81652B9-9D25-425D-8C1F-A531343A1655}" type="pres">
      <dgm:prSet presAssocID="{493FFA12-0E0C-4049-B589-E626C60FEC8E}" presName="background" presStyleLbl="node0" presStyleIdx="1" presStyleCnt="4"/>
      <dgm:spPr>
        <a:solidFill>
          <a:srgbClr val="FFC000"/>
        </a:solidFill>
      </dgm:spPr>
    </dgm:pt>
    <dgm:pt modelId="{16C1E1EA-C10D-4A6D-BDB4-FE16C72D80C7}" type="pres">
      <dgm:prSet presAssocID="{493FFA12-0E0C-4049-B589-E626C60FEC8E}" presName="text" presStyleLbl="fgAcc0" presStyleIdx="1" presStyleCnt="4">
        <dgm:presLayoutVars>
          <dgm:chPref val="3"/>
        </dgm:presLayoutVars>
      </dgm:prSet>
      <dgm:spPr/>
    </dgm:pt>
    <dgm:pt modelId="{F5133BAC-5A24-4DB9-BA04-17E62C2B3EA6}" type="pres">
      <dgm:prSet presAssocID="{493FFA12-0E0C-4049-B589-E626C60FEC8E}" presName="hierChild2" presStyleCnt="0"/>
      <dgm:spPr/>
    </dgm:pt>
    <dgm:pt modelId="{419A287D-35DA-4F11-A40B-9E4BAC54DD1B}" type="pres">
      <dgm:prSet presAssocID="{717F21E0-F33E-4490-969D-A008745D49B9}" presName="hierRoot1" presStyleCnt="0"/>
      <dgm:spPr/>
    </dgm:pt>
    <dgm:pt modelId="{9BD8FF22-BF49-42CF-9A54-87677B7409B7}" type="pres">
      <dgm:prSet presAssocID="{717F21E0-F33E-4490-969D-A008745D49B9}" presName="composite" presStyleCnt="0"/>
      <dgm:spPr/>
    </dgm:pt>
    <dgm:pt modelId="{E0881570-3B25-4D0A-BCFA-F588CB3EEFEF}" type="pres">
      <dgm:prSet presAssocID="{717F21E0-F33E-4490-969D-A008745D49B9}" presName="background" presStyleLbl="node0" presStyleIdx="2" presStyleCnt="4"/>
      <dgm:spPr>
        <a:solidFill>
          <a:srgbClr val="FFC000"/>
        </a:solidFill>
      </dgm:spPr>
    </dgm:pt>
    <dgm:pt modelId="{789C3736-74CB-4C6E-BEAE-A396853574B5}" type="pres">
      <dgm:prSet presAssocID="{717F21E0-F33E-4490-969D-A008745D49B9}" presName="text" presStyleLbl="fgAcc0" presStyleIdx="2" presStyleCnt="4">
        <dgm:presLayoutVars>
          <dgm:chPref val="3"/>
        </dgm:presLayoutVars>
      </dgm:prSet>
      <dgm:spPr/>
    </dgm:pt>
    <dgm:pt modelId="{B7729FA4-49EC-4010-A653-FE2848B47BA2}" type="pres">
      <dgm:prSet presAssocID="{717F21E0-F33E-4490-969D-A008745D49B9}" presName="hierChild2" presStyleCnt="0"/>
      <dgm:spPr/>
    </dgm:pt>
    <dgm:pt modelId="{7A47EF8C-7BEF-4FAE-A9C6-C6A83CD0B05B}" type="pres">
      <dgm:prSet presAssocID="{44B921B9-88B7-4CB3-B53E-0C4A36626ED9}" presName="hierRoot1" presStyleCnt="0"/>
      <dgm:spPr/>
    </dgm:pt>
    <dgm:pt modelId="{5A54A71D-B7E7-4CC5-A7A1-108CF264B1BD}" type="pres">
      <dgm:prSet presAssocID="{44B921B9-88B7-4CB3-B53E-0C4A36626ED9}" presName="composite" presStyleCnt="0"/>
      <dgm:spPr/>
    </dgm:pt>
    <dgm:pt modelId="{B340B852-AB8C-4B01-BAFB-9F3026F64CAA}" type="pres">
      <dgm:prSet presAssocID="{44B921B9-88B7-4CB3-B53E-0C4A36626ED9}" presName="background" presStyleLbl="node0" presStyleIdx="3" presStyleCnt="4"/>
      <dgm:spPr>
        <a:solidFill>
          <a:srgbClr val="FFC000"/>
        </a:solidFill>
      </dgm:spPr>
    </dgm:pt>
    <dgm:pt modelId="{86200B26-FC61-4D1F-8255-EF983A294489}" type="pres">
      <dgm:prSet presAssocID="{44B921B9-88B7-4CB3-B53E-0C4A36626ED9}" presName="text" presStyleLbl="fgAcc0" presStyleIdx="3" presStyleCnt="4">
        <dgm:presLayoutVars>
          <dgm:chPref val="3"/>
        </dgm:presLayoutVars>
      </dgm:prSet>
      <dgm:spPr/>
    </dgm:pt>
    <dgm:pt modelId="{5A290A03-9449-4EDF-BFCF-76D191C2DD13}" type="pres">
      <dgm:prSet presAssocID="{44B921B9-88B7-4CB3-B53E-0C4A36626ED9}" presName="hierChild2" presStyleCnt="0"/>
      <dgm:spPr/>
    </dgm:pt>
  </dgm:ptLst>
  <dgm:cxnLst>
    <dgm:cxn modelId="{47BAE603-A49F-400F-A2FC-6799AEAC5D54}" type="presOf" srcId="{717F21E0-F33E-4490-969D-A008745D49B9}" destId="{789C3736-74CB-4C6E-BEAE-A396853574B5}" srcOrd="0" destOrd="0" presId="urn:microsoft.com/office/officeart/2005/8/layout/hierarchy1"/>
    <dgm:cxn modelId="{0E95AA21-6A8D-45FB-A06D-227DFBBDBC18}" type="presOf" srcId="{493FFA12-0E0C-4049-B589-E626C60FEC8E}" destId="{16C1E1EA-C10D-4A6D-BDB4-FE16C72D80C7}" srcOrd="0" destOrd="0" presId="urn:microsoft.com/office/officeart/2005/8/layout/hierarchy1"/>
    <dgm:cxn modelId="{607E3122-35D1-499D-A500-16FF738008D6}" srcId="{83EE6552-EA12-416F-A883-31FC63D136FD}" destId="{44B921B9-88B7-4CB3-B53E-0C4A36626ED9}" srcOrd="3" destOrd="0" parTransId="{B0D97732-1775-474E-B26A-C7B0EF42A0F0}" sibTransId="{BFEA17F2-BD29-4825-A29C-8DE20C920B56}"/>
    <dgm:cxn modelId="{85C03E7C-6679-4A36-A1AF-071CEC6BBEB5}" type="presOf" srcId="{83EE6552-EA12-416F-A883-31FC63D136FD}" destId="{1A8130C0-9275-4C55-873C-AB06CC7E7CFE}" srcOrd="0" destOrd="0" presId="urn:microsoft.com/office/officeart/2005/8/layout/hierarchy1"/>
    <dgm:cxn modelId="{7B70C594-6EDE-4AF2-87E4-1647A549BEF1}" srcId="{83EE6552-EA12-416F-A883-31FC63D136FD}" destId="{26ACB808-A943-412F-A64C-0672601825E6}" srcOrd="0" destOrd="0" parTransId="{FA08E834-D210-4B1F-9A2D-915659334D18}" sibTransId="{31E94920-92D0-4707-B2BE-729B90784AD0}"/>
    <dgm:cxn modelId="{507869B2-CAF6-4526-9985-F4B8B3D57494}" type="presOf" srcId="{26ACB808-A943-412F-A64C-0672601825E6}" destId="{F47EE5BA-CFEE-4460-9DBB-527CD49F81B2}" srcOrd="0" destOrd="0" presId="urn:microsoft.com/office/officeart/2005/8/layout/hierarchy1"/>
    <dgm:cxn modelId="{C75400D4-110D-4B93-82CC-0AE414840480}" srcId="{83EE6552-EA12-416F-A883-31FC63D136FD}" destId="{717F21E0-F33E-4490-969D-A008745D49B9}" srcOrd="2" destOrd="0" parTransId="{4ED2FA2B-5B69-47F1-8B8D-BF74C8E836FF}" sibTransId="{D9BA4FF8-A5C4-4234-A91D-AA3D2E157B28}"/>
    <dgm:cxn modelId="{5B94D2E8-4C4F-45B8-8044-2FA78A6EE335}" type="presOf" srcId="{44B921B9-88B7-4CB3-B53E-0C4A36626ED9}" destId="{86200B26-FC61-4D1F-8255-EF983A294489}" srcOrd="0" destOrd="0" presId="urn:microsoft.com/office/officeart/2005/8/layout/hierarchy1"/>
    <dgm:cxn modelId="{D1A4D2F9-34A1-405F-BA3A-C9F8FBC83919}" srcId="{83EE6552-EA12-416F-A883-31FC63D136FD}" destId="{493FFA12-0E0C-4049-B589-E626C60FEC8E}" srcOrd="1" destOrd="0" parTransId="{DA09BDFA-BA23-4742-8762-E43C65F24C1B}" sibTransId="{62695DE9-8C23-4D88-A50C-AEDF8FA5A66B}"/>
    <dgm:cxn modelId="{7951FD45-1CEC-40CB-8699-77E22BBAD48D}" type="presParOf" srcId="{1A8130C0-9275-4C55-873C-AB06CC7E7CFE}" destId="{95DEDBB1-72D0-4A55-889D-ED9188E901D2}" srcOrd="0" destOrd="0" presId="urn:microsoft.com/office/officeart/2005/8/layout/hierarchy1"/>
    <dgm:cxn modelId="{5B881F5D-F8A5-444E-8F89-687DCBD4BA19}" type="presParOf" srcId="{95DEDBB1-72D0-4A55-889D-ED9188E901D2}" destId="{D745C9FA-3B36-4169-98B5-55E270BCEAE8}" srcOrd="0" destOrd="0" presId="urn:microsoft.com/office/officeart/2005/8/layout/hierarchy1"/>
    <dgm:cxn modelId="{607DB4DE-BEF5-4865-90A2-C7998F8E2B0B}" type="presParOf" srcId="{D745C9FA-3B36-4169-98B5-55E270BCEAE8}" destId="{56E21828-E0D6-4AFB-8CFD-327F4FFA9E1C}" srcOrd="0" destOrd="0" presId="urn:microsoft.com/office/officeart/2005/8/layout/hierarchy1"/>
    <dgm:cxn modelId="{664BC7A9-8E4E-4C52-BB43-4E3B6C17E843}" type="presParOf" srcId="{D745C9FA-3B36-4169-98B5-55E270BCEAE8}" destId="{F47EE5BA-CFEE-4460-9DBB-527CD49F81B2}" srcOrd="1" destOrd="0" presId="urn:microsoft.com/office/officeart/2005/8/layout/hierarchy1"/>
    <dgm:cxn modelId="{20E3EF76-D25D-4608-B585-AC824DED1BED}" type="presParOf" srcId="{95DEDBB1-72D0-4A55-889D-ED9188E901D2}" destId="{45CC72F9-EE2B-40A8-A339-D0A12B231ED5}" srcOrd="1" destOrd="0" presId="urn:microsoft.com/office/officeart/2005/8/layout/hierarchy1"/>
    <dgm:cxn modelId="{C5563CE8-1A32-4085-96E4-A9A436D89E9F}" type="presParOf" srcId="{1A8130C0-9275-4C55-873C-AB06CC7E7CFE}" destId="{944DB48A-7472-44BF-BD8E-85E17A4F83CE}" srcOrd="1" destOrd="0" presId="urn:microsoft.com/office/officeart/2005/8/layout/hierarchy1"/>
    <dgm:cxn modelId="{4F0E6AA6-8075-4794-A355-25070CDCFB79}" type="presParOf" srcId="{944DB48A-7472-44BF-BD8E-85E17A4F83CE}" destId="{ED2F8017-12C4-4031-88E6-126890A6EBEB}" srcOrd="0" destOrd="0" presId="urn:microsoft.com/office/officeart/2005/8/layout/hierarchy1"/>
    <dgm:cxn modelId="{E40DB7E6-A180-4F33-A23B-FEF9889A6FFD}" type="presParOf" srcId="{ED2F8017-12C4-4031-88E6-126890A6EBEB}" destId="{D81652B9-9D25-425D-8C1F-A531343A1655}" srcOrd="0" destOrd="0" presId="urn:microsoft.com/office/officeart/2005/8/layout/hierarchy1"/>
    <dgm:cxn modelId="{FA6231C7-234C-4240-86E3-F0B552402A61}" type="presParOf" srcId="{ED2F8017-12C4-4031-88E6-126890A6EBEB}" destId="{16C1E1EA-C10D-4A6D-BDB4-FE16C72D80C7}" srcOrd="1" destOrd="0" presId="urn:microsoft.com/office/officeart/2005/8/layout/hierarchy1"/>
    <dgm:cxn modelId="{00545B22-1ACB-428A-B3C2-9921C1EB3C25}" type="presParOf" srcId="{944DB48A-7472-44BF-BD8E-85E17A4F83CE}" destId="{F5133BAC-5A24-4DB9-BA04-17E62C2B3EA6}" srcOrd="1" destOrd="0" presId="urn:microsoft.com/office/officeart/2005/8/layout/hierarchy1"/>
    <dgm:cxn modelId="{403FB87B-4B28-46F1-AA93-7B4344535A57}" type="presParOf" srcId="{1A8130C0-9275-4C55-873C-AB06CC7E7CFE}" destId="{419A287D-35DA-4F11-A40B-9E4BAC54DD1B}" srcOrd="2" destOrd="0" presId="urn:microsoft.com/office/officeart/2005/8/layout/hierarchy1"/>
    <dgm:cxn modelId="{A8CF0F76-6078-4A16-A784-F892A505E983}" type="presParOf" srcId="{419A287D-35DA-4F11-A40B-9E4BAC54DD1B}" destId="{9BD8FF22-BF49-42CF-9A54-87677B7409B7}" srcOrd="0" destOrd="0" presId="urn:microsoft.com/office/officeart/2005/8/layout/hierarchy1"/>
    <dgm:cxn modelId="{1AC3E036-03D2-4048-A8BA-F9D28BE8EDB2}" type="presParOf" srcId="{9BD8FF22-BF49-42CF-9A54-87677B7409B7}" destId="{E0881570-3B25-4D0A-BCFA-F588CB3EEFEF}" srcOrd="0" destOrd="0" presId="urn:microsoft.com/office/officeart/2005/8/layout/hierarchy1"/>
    <dgm:cxn modelId="{3F9D7478-6F4A-42E0-B9DD-5DEE7D239A03}" type="presParOf" srcId="{9BD8FF22-BF49-42CF-9A54-87677B7409B7}" destId="{789C3736-74CB-4C6E-BEAE-A396853574B5}" srcOrd="1" destOrd="0" presId="urn:microsoft.com/office/officeart/2005/8/layout/hierarchy1"/>
    <dgm:cxn modelId="{F977E57B-DF72-40F8-BCD0-EA6BCE931EBE}" type="presParOf" srcId="{419A287D-35DA-4F11-A40B-9E4BAC54DD1B}" destId="{B7729FA4-49EC-4010-A653-FE2848B47BA2}" srcOrd="1" destOrd="0" presId="urn:microsoft.com/office/officeart/2005/8/layout/hierarchy1"/>
    <dgm:cxn modelId="{F742BC26-7FFE-48CF-AD9D-98A9D58792AC}" type="presParOf" srcId="{1A8130C0-9275-4C55-873C-AB06CC7E7CFE}" destId="{7A47EF8C-7BEF-4FAE-A9C6-C6A83CD0B05B}" srcOrd="3" destOrd="0" presId="urn:microsoft.com/office/officeart/2005/8/layout/hierarchy1"/>
    <dgm:cxn modelId="{C8064EF4-CCDD-47E8-8885-B9D8ACC3432E}" type="presParOf" srcId="{7A47EF8C-7BEF-4FAE-A9C6-C6A83CD0B05B}" destId="{5A54A71D-B7E7-4CC5-A7A1-108CF264B1BD}" srcOrd="0" destOrd="0" presId="urn:microsoft.com/office/officeart/2005/8/layout/hierarchy1"/>
    <dgm:cxn modelId="{EF7B9350-9395-4501-A376-E8E3088BEFB4}" type="presParOf" srcId="{5A54A71D-B7E7-4CC5-A7A1-108CF264B1BD}" destId="{B340B852-AB8C-4B01-BAFB-9F3026F64CAA}" srcOrd="0" destOrd="0" presId="urn:microsoft.com/office/officeart/2005/8/layout/hierarchy1"/>
    <dgm:cxn modelId="{9374F058-15B2-4724-9BE6-4EC29F43AB46}" type="presParOf" srcId="{5A54A71D-B7E7-4CC5-A7A1-108CF264B1BD}" destId="{86200B26-FC61-4D1F-8255-EF983A294489}" srcOrd="1" destOrd="0" presId="urn:microsoft.com/office/officeart/2005/8/layout/hierarchy1"/>
    <dgm:cxn modelId="{286BD892-A0C0-4708-88BC-F93BC08DC31E}" type="presParOf" srcId="{7A47EF8C-7BEF-4FAE-A9C6-C6A83CD0B05B}" destId="{5A290A03-9449-4EDF-BFCF-76D191C2DD13}"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2A306B4-C0AB-4759-A85A-ADC36A6C62A0}"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C234A7EB-6BF1-4D7D-850C-E2960DE76F94}">
      <dgm:prSet/>
      <dgm:spPr>
        <a:solidFill>
          <a:srgbClr val="FFC000"/>
        </a:solidFill>
      </dgm:spPr>
      <dgm:t>
        <a:bodyPr/>
        <a:lstStyle/>
        <a:p>
          <a:r>
            <a:rPr lang="en-US" dirty="0">
              <a:solidFill>
                <a:schemeClr val="tx1"/>
              </a:solidFill>
            </a:rPr>
            <a:t>Roles &amp; responsibilities</a:t>
          </a:r>
        </a:p>
      </dgm:t>
    </dgm:pt>
    <dgm:pt modelId="{F473F805-0639-4EF9-A1DB-53D1F78C9621}" type="parTrans" cxnId="{6D066B9A-FE3E-442F-ACDF-1BEDB3B153D4}">
      <dgm:prSet/>
      <dgm:spPr/>
      <dgm:t>
        <a:bodyPr/>
        <a:lstStyle/>
        <a:p>
          <a:endParaRPr lang="en-US"/>
        </a:p>
      </dgm:t>
    </dgm:pt>
    <dgm:pt modelId="{B2C77683-C119-407E-B0E7-8BF21B4F007F}" type="sibTrans" cxnId="{6D066B9A-FE3E-442F-ACDF-1BEDB3B153D4}">
      <dgm:prSet/>
      <dgm:spPr/>
      <dgm:t>
        <a:bodyPr/>
        <a:lstStyle/>
        <a:p>
          <a:endParaRPr lang="en-US"/>
        </a:p>
      </dgm:t>
    </dgm:pt>
    <dgm:pt modelId="{F747DE0D-8FFA-4884-8BD6-892B9F3203B8}">
      <dgm:prSet/>
      <dgm:spPr>
        <a:solidFill>
          <a:srgbClr val="FFC000"/>
        </a:solidFill>
      </dgm:spPr>
      <dgm:t>
        <a:bodyPr/>
        <a:lstStyle/>
        <a:p>
          <a:r>
            <a:rPr lang="en-US" dirty="0">
              <a:solidFill>
                <a:schemeClr val="tx1"/>
              </a:solidFill>
            </a:rPr>
            <a:t>Access</a:t>
          </a:r>
        </a:p>
      </dgm:t>
    </dgm:pt>
    <dgm:pt modelId="{985CD283-7FF1-4B71-A3C5-C797080536BF}" type="parTrans" cxnId="{9BA9FE4C-7B6D-43BC-8A7B-EF6E00524F3B}">
      <dgm:prSet/>
      <dgm:spPr/>
      <dgm:t>
        <a:bodyPr/>
        <a:lstStyle/>
        <a:p>
          <a:endParaRPr lang="en-US"/>
        </a:p>
      </dgm:t>
    </dgm:pt>
    <dgm:pt modelId="{3C54346B-4D54-4FA1-9B9C-06242BCA67F1}" type="sibTrans" cxnId="{9BA9FE4C-7B6D-43BC-8A7B-EF6E00524F3B}">
      <dgm:prSet/>
      <dgm:spPr/>
      <dgm:t>
        <a:bodyPr/>
        <a:lstStyle/>
        <a:p>
          <a:endParaRPr lang="en-US"/>
        </a:p>
      </dgm:t>
    </dgm:pt>
    <dgm:pt modelId="{E2B8FF54-2805-4DB2-8F41-E3DDC0AD8E22}">
      <dgm:prSet/>
      <dgm:spPr>
        <a:solidFill>
          <a:srgbClr val="FFC000"/>
        </a:solidFill>
      </dgm:spPr>
      <dgm:t>
        <a:bodyPr/>
        <a:lstStyle/>
        <a:p>
          <a:r>
            <a:rPr lang="en-US" dirty="0">
              <a:solidFill>
                <a:schemeClr val="tx1"/>
              </a:solidFill>
            </a:rPr>
            <a:t>Records retention</a:t>
          </a:r>
        </a:p>
      </dgm:t>
    </dgm:pt>
    <dgm:pt modelId="{8C14E8E2-6139-4F65-8A35-F3AC1AA8F334}" type="parTrans" cxnId="{0982449A-5E81-498A-940B-9C1FDDC9F608}">
      <dgm:prSet/>
      <dgm:spPr/>
      <dgm:t>
        <a:bodyPr/>
        <a:lstStyle/>
        <a:p>
          <a:endParaRPr lang="en-US"/>
        </a:p>
      </dgm:t>
    </dgm:pt>
    <dgm:pt modelId="{B59FB3BE-0068-4264-840F-43270259D411}" type="sibTrans" cxnId="{0982449A-5E81-498A-940B-9C1FDDC9F608}">
      <dgm:prSet/>
      <dgm:spPr/>
      <dgm:t>
        <a:bodyPr/>
        <a:lstStyle/>
        <a:p>
          <a:endParaRPr lang="en-US"/>
        </a:p>
      </dgm:t>
    </dgm:pt>
    <dgm:pt modelId="{F19E8223-3439-435F-89B3-B353ED17A600}">
      <dgm:prSet/>
      <dgm:spPr>
        <a:solidFill>
          <a:srgbClr val="FFC000"/>
        </a:solidFill>
      </dgm:spPr>
      <dgm:t>
        <a:bodyPr/>
        <a:lstStyle/>
        <a:p>
          <a:r>
            <a:rPr lang="en-US" dirty="0">
              <a:solidFill>
                <a:schemeClr val="tx1"/>
              </a:solidFill>
            </a:rPr>
            <a:t>Approval process</a:t>
          </a:r>
        </a:p>
      </dgm:t>
    </dgm:pt>
    <dgm:pt modelId="{CC84D8EF-22BB-48D8-A728-403B1ADF8CA4}" type="parTrans" cxnId="{BD18870E-A41E-476B-9911-24C880B98740}">
      <dgm:prSet/>
      <dgm:spPr/>
      <dgm:t>
        <a:bodyPr/>
        <a:lstStyle/>
        <a:p>
          <a:endParaRPr lang="en-US"/>
        </a:p>
      </dgm:t>
    </dgm:pt>
    <dgm:pt modelId="{A4C8B9A9-FAEE-47FE-A860-359349FE45E6}" type="sibTrans" cxnId="{BD18870E-A41E-476B-9911-24C880B98740}">
      <dgm:prSet/>
      <dgm:spPr/>
      <dgm:t>
        <a:bodyPr/>
        <a:lstStyle/>
        <a:p>
          <a:endParaRPr lang="en-US"/>
        </a:p>
      </dgm:t>
    </dgm:pt>
    <dgm:pt modelId="{C36DEC87-837D-451D-AD51-712A6CBB3838}" type="pres">
      <dgm:prSet presAssocID="{42A306B4-C0AB-4759-A85A-ADC36A6C62A0}" presName="diagram" presStyleCnt="0">
        <dgm:presLayoutVars>
          <dgm:dir/>
          <dgm:resizeHandles val="exact"/>
        </dgm:presLayoutVars>
      </dgm:prSet>
      <dgm:spPr/>
    </dgm:pt>
    <dgm:pt modelId="{8EA549D1-BC41-4BB2-ADC0-FFE3FC911394}" type="pres">
      <dgm:prSet presAssocID="{C234A7EB-6BF1-4D7D-850C-E2960DE76F94}" presName="node" presStyleLbl="node1" presStyleIdx="0" presStyleCnt="4">
        <dgm:presLayoutVars>
          <dgm:bulletEnabled val="1"/>
        </dgm:presLayoutVars>
      </dgm:prSet>
      <dgm:spPr/>
    </dgm:pt>
    <dgm:pt modelId="{17CA16E1-E7A7-4E65-ACC9-238FB69D8481}" type="pres">
      <dgm:prSet presAssocID="{B2C77683-C119-407E-B0E7-8BF21B4F007F}" presName="sibTrans" presStyleCnt="0"/>
      <dgm:spPr/>
    </dgm:pt>
    <dgm:pt modelId="{9CDD05A2-5647-47B2-BC03-BBC7C5FB6297}" type="pres">
      <dgm:prSet presAssocID="{F747DE0D-8FFA-4884-8BD6-892B9F3203B8}" presName="node" presStyleLbl="node1" presStyleIdx="1" presStyleCnt="4">
        <dgm:presLayoutVars>
          <dgm:bulletEnabled val="1"/>
        </dgm:presLayoutVars>
      </dgm:prSet>
      <dgm:spPr/>
    </dgm:pt>
    <dgm:pt modelId="{2077F1F3-D0CB-4D0C-AF11-27665BA62EAA}" type="pres">
      <dgm:prSet presAssocID="{3C54346B-4D54-4FA1-9B9C-06242BCA67F1}" presName="sibTrans" presStyleCnt="0"/>
      <dgm:spPr/>
    </dgm:pt>
    <dgm:pt modelId="{5C81F415-0716-408E-BA19-F60199871747}" type="pres">
      <dgm:prSet presAssocID="{E2B8FF54-2805-4DB2-8F41-E3DDC0AD8E22}" presName="node" presStyleLbl="node1" presStyleIdx="2" presStyleCnt="4">
        <dgm:presLayoutVars>
          <dgm:bulletEnabled val="1"/>
        </dgm:presLayoutVars>
      </dgm:prSet>
      <dgm:spPr/>
    </dgm:pt>
    <dgm:pt modelId="{DCCC08F6-E51E-48AF-8E97-281BAA0D5788}" type="pres">
      <dgm:prSet presAssocID="{B59FB3BE-0068-4264-840F-43270259D411}" presName="sibTrans" presStyleCnt="0"/>
      <dgm:spPr/>
    </dgm:pt>
    <dgm:pt modelId="{F68A4458-69B1-4A56-B9A5-09519E0F2E91}" type="pres">
      <dgm:prSet presAssocID="{F19E8223-3439-435F-89B3-B353ED17A600}" presName="node" presStyleLbl="node1" presStyleIdx="3" presStyleCnt="4">
        <dgm:presLayoutVars>
          <dgm:bulletEnabled val="1"/>
        </dgm:presLayoutVars>
      </dgm:prSet>
      <dgm:spPr/>
    </dgm:pt>
  </dgm:ptLst>
  <dgm:cxnLst>
    <dgm:cxn modelId="{BD18870E-A41E-476B-9911-24C880B98740}" srcId="{42A306B4-C0AB-4759-A85A-ADC36A6C62A0}" destId="{F19E8223-3439-435F-89B3-B353ED17A600}" srcOrd="3" destOrd="0" parTransId="{CC84D8EF-22BB-48D8-A728-403B1ADF8CA4}" sibTransId="{A4C8B9A9-FAEE-47FE-A860-359349FE45E6}"/>
    <dgm:cxn modelId="{CC2A8A23-2563-483D-B736-953B7D738039}" type="presOf" srcId="{F19E8223-3439-435F-89B3-B353ED17A600}" destId="{F68A4458-69B1-4A56-B9A5-09519E0F2E91}" srcOrd="0" destOrd="0" presId="urn:microsoft.com/office/officeart/2005/8/layout/default"/>
    <dgm:cxn modelId="{0974ED5F-1532-4685-B130-4EBA40A7E4BF}" type="presOf" srcId="{E2B8FF54-2805-4DB2-8F41-E3DDC0AD8E22}" destId="{5C81F415-0716-408E-BA19-F60199871747}" srcOrd="0" destOrd="0" presId="urn:microsoft.com/office/officeart/2005/8/layout/default"/>
    <dgm:cxn modelId="{9BA9FE4C-7B6D-43BC-8A7B-EF6E00524F3B}" srcId="{42A306B4-C0AB-4759-A85A-ADC36A6C62A0}" destId="{F747DE0D-8FFA-4884-8BD6-892B9F3203B8}" srcOrd="1" destOrd="0" parTransId="{985CD283-7FF1-4B71-A3C5-C797080536BF}" sibTransId="{3C54346B-4D54-4FA1-9B9C-06242BCA67F1}"/>
    <dgm:cxn modelId="{C185347C-79E2-461A-AB66-D78CF7E3C695}" type="presOf" srcId="{42A306B4-C0AB-4759-A85A-ADC36A6C62A0}" destId="{C36DEC87-837D-451D-AD51-712A6CBB3838}" srcOrd="0" destOrd="0" presId="urn:microsoft.com/office/officeart/2005/8/layout/default"/>
    <dgm:cxn modelId="{0982449A-5E81-498A-940B-9C1FDDC9F608}" srcId="{42A306B4-C0AB-4759-A85A-ADC36A6C62A0}" destId="{E2B8FF54-2805-4DB2-8F41-E3DDC0AD8E22}" srcOrd="2" destOrd="0" parTransId="{8C14E8E2-6139-4F65-8A35-F3AC1AA8F334}" sibTransId="{B59FB3BE-0068-4264-840F-43270259D411}"/>
    <dgm:cxn modelId="{6D066B9A-FE3E-442F-ACDF-1BEDB3B153D4}" srcId="{42A306B4-C0AB-4759-A85A-ADC36A6C62A0}" destId="{C234A7EB-6BF1-4D7D-850C-E2960DE76F94}" srcOrd="0" destOrd="0" parTransId="{F473F805-0639-4EF9-A1DB-53D1F78C9621}" sibTransId="{B2C77683-C119-407E-B0E7-8BF21B4F007F}"/>
    <dgm:cxn modelId="{AB2388A4-CAC5-417D-BDE2-9138B9BA4A74}" type="presOf" srcId="{F747DE0D-8FFA-4884-8BD6-892B9F3203B8}" destId="{9CDD05A2-5647-47B2-BC03-BBC7C5FB6297}" srcOrd="0" destOrd="0" presId="urn:microsoft.com/office/officeart/2005/8/layout/default"/>
    <dgm:cxn modelId="{F74300C8-E161-47DF-AD6B-C2BCA291CDD9}" type="presOf" srcId="{C234A7EB-6BF1-4D7D-850C-E2960DE76F94}" destId="{8EA549D1-BC41-4BB2-ADC0-FFE3FC911394}" srcOrd="0" destOrd="0" presId="urn:microsoft.com/office/officeart/2005/8/layout/default"/>
    <dgm:cxn modelId="{A6A6E062-3DBD-4303-8FA1-20E3A5304509}" type="presParOf" srcId="{C36DEC87-837D-451D-AD51-712A6CBB3838}" destId="{8EA549D1-BC41-4BB2-ADC0-FFE3FC911394}" srcOrd="0" destOrd="0" presId="urn:microsoft.com/office/officeart/2005/8/layout/default"/>
    <dgm:cxn modelId="{3B20B5FC-B374-460D-A0DD-A1427061FE41}" type="presParOf" srcId="{C36DEC87-837D-451D-AD51-712A6CBB3838}" destId="{17CA16E1-E7A7-4E65-ACC9-238FB69D8481}" srcOrd="1" destOrd="0" presId="urn:microsoft.com/office/officeart/2005/8/layout/default"/>
    <dgm:cxn modelId="{1CC0E870-DDAC-4696-A6C5-67FF7173B2A3}" type="presParOf" srcId="{C36DEC87-837D-451D-AD51-712A6CBB3838}" destId="{9CDD05A2-5647-47B2-BC03-BBC7C5FB6297}" srcOrd="2" destOrd="0" presId="urn:microsoft.com/office/officeart/2005/8/layout/default"/>
    <dgm:cxn modelId="{14A0BD3E-6FD3-4DEC-9EB5-BC28A79C475C}" type="presParOf" srcId="{C36DEC87-837D-451D-AD51-712A6CBB3838}" destId="{2077F1F3-D0CB-4D0C-AF11-27665BA62EAA}" srcOrd="3" destOrd="0" presId="urn:microsoft.com/office/officeart/2005/8/layout/default"/>
    <dgm:cxn modelId="{8F901CC0-04C4-4EB3-A6B3-4FB69196F2A4}" type="presParOf" srcId="{C36DEC87-837D-451D-AD51-712A6CBB3838}" destId="{5C81F415-0716-408E-BA19-F60199871747}" srcOrd="4" destOrd="0" presId="urn:microsoft.com/office/officeart/2005/8/layout/default"/>
    <dgm:cxn modelId="{7D409AA5-2689-40CE-9732-D5C7B3050D9A}" type="presParOf" srcId="{C36DEC87-837D-451D-AD51-712A6CBB3838}" destId="{DCCC08F6-E51E-48AF-8E97-281BAA0D5788}" srcOrd="5" destOrd="0" presId="urn:microsoft.com/office/officeart/2005/8/layout/default"/>
    <dgm:cxn modelId="{B5505335-2A8B-4A83-BD8A-AFDAFFEE2244}" type="presParOf" srcId="{C36DEC87-837D-451D-AD51-712A6CBB3838}" destId="{F68A4458-69B1-4A56-B9A5-09519E0F2E91}"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3EE6552-EA12-416F-A883-31FC63D136FD}" type="doc">
      <dgm:prSet loTypeId="urn:microsoft.com/office/officeart/2016/7/layout/LinearBlockProcessNumbered" loCatId="process" qsTypeId="urn:microsoft.com/office/officeart/2005/8/quickstyle/simple1" qsCatId="simple" csTypeId="urn:microsoft.com/office/officeart/2005/8/colors/accent0_3" csCatId="mainScheme" phldr="1"/>
      <dgm:spPr/>
      <dgm:t>
        <a:bodyPr/>
        <a:lstStyle/>
        <a:p>
          <a:endParaRPr lang="en-US"/>
        </a:p>
      </dgm:t>
    </dgm:pt>
    <dgm:pt modelId="{26ACB808-A943-412F-A64C-0672601825E6}">
      <dgm:prSet/>
      <dgm:spPr/>
      <dgm:t>
        <a:bodyPr/>
        <a:lstStyle/>
        <a:p>
          <a:r>
            <a:rPr lang="en-US" dirty="0"/>
            <a:t>Existing agency training</a:t>
          </a:r>
        </a:p>
      </dgm:t>
    </dgm:pt>
    <dgm:pt modelId="{FA08E834-D210-4B1F-9A2D-915659334D18}" type="parTrans" cxnId="{7B70C594-6EDE-4AF2-87E4-1647A549BEF1}">
      <dgm:prSet/>
      <dgm:spPr/>
      <dgm:t>
        <a:bodyPr/>
        <a:lstStyle/>
        <a:p>
          <a:endParaRPr lang="en-US"/>
        </a:p>
      </dgm:t>
    </dgm:pt>
    <dgm:pt modelId="{31E94920-92D0-4707-B2BE-729B90784AD0}" type="sibTrans" cxnId="{7B70C594-6EDE-4AF2-87E4-1647A549BEF1}">
      <dgm:prSet phldrT="01"/>
      <dgm:spPr/>
      <dgm:t>
        <a:bodyPr/>
        <a:lstStyle/>
        <a:p>
          <a:r>
            <a:rPr lang="en-US"/>
            <a:t>01</a:t>
          </a:r>
        </a:p>
      </dgm:t>
    </dgm:pt>
    <dgm:pt modelId="{493FFA12-0E0C-4049-B589-E626C60FEC8E}">
      <dgm:prSet/>
      <dgm:spPr/>
      <dgm:t>
        <a:bodyPr/>
        <a:lstStyle/>
        <a:p>
          <a:r>
            <a:rPr lang="en-US" dirty="0"/>
            <a:t>Partner agency training</a:t>
          </a:r>
        </a:p>
      </dgm:t>
    </dgm:pt>
    <dgm:pt modelId="{DA09BDFA-BA23-4742-8762-E43C65F24C1B}" type="parTrans" cxnId="{D1A4D2F9-34A1-405F-BA3A-C9F8FBC83919}">
      <dgm:prSet/>
      <dgm:spPr/>
      <dgm:t>
        <a:bodyPr/>
        <a:lstStyle/>
        <a:p>
          <a:endParaRPr lang="en-US"/>
        </a:p>
      </dgm:t>
    </dgm:pt>
    <dgm:pt modelId="{62695DE9-8C23-4D88-A50C-AEDF8FA5A66B}" type="sibTrans" cxnId="{D1A4D2F9-34A1-405F-BA3A-C9F8FBC83919}">
      <dgm:prSet phldrT="02"/>
      <dgm:spPr/>
      <dgm:t>
        <a:bodyPr/>
        <a:lstStyle/>
        <a:p>
          <a:r>
            <a:rPr lang="en-US"/>
            <a:t>02</a:t>
          </a:r>
        </a:p>
      </dgm:t>
    </dgm:pt>
    <dgm:pt modelId="{717F21E0-F33E-4490-969D-A008745D49B9}">
      <dgm:prSet/>
      <dgm:spPr/>
      <dgm:t>
        <a:bodyPr/>
        <a:lstStyle/>
        <a:p>
          <a:r>
            <a:rPr lang="en-US" dirty="0"/>
            <a:t>State or regional exercise</a:t>
          </a:r>
        </a:p>
      </dgm:t>
    </dgm:pt>
    <dgm:pt modelId="{4ED2FA2B-5B69-47F1-8B8D-BF74C8E836FF}" type="parTrans" cxnId="{C75400D4-110D-4B93-82CC-0AE414840480}">
      <dgm:prSet/>
      <dgm:spPr/>
      <dgm:t>
        <a:bodyPr/>
        <a:lstStyle/>
        <a:p>
          <a:endParaRPr lang="en-US"/>
        </a:p>
      </dgm:t>
    </dgm:pt>
    <dgm:pt modelId="{D9BA4FF8-A5C4-4234-A91D-AA3D2E157B28}" type="sibTrans" cxnId="{C75400D4-110D-4B93-82CC-0AE414840480}">
      <dgm:prSet phldrT="03"/>
      <dgm:spPr/>
      <dgm:t>
        <a:bodyPr/>
        <a:lstStyle/>
        <a:p>
          <a:r>
            <a:rPr lang="en-US"/>
            <a:t>03</a:t>
          </a:r>
        </a:p>
      </dgm:t>
    </dgm:pt>
    <dgm:pt modelId="{44B921B9-88B7-4CB3-B53E-0C4A36626ED9}">
      <dgm:prSet/>
      <dgm:spPr/>
      <dgm:t>
        <a:bodyPr/>
        <a:lstStyle/>
        <a:p>
          <a:r>
            <a:rPr lang="en-US" dirty="0"/>
            <a:t>I’ll just do it myself, thanks </a:t>
          </a:r>
        </a:p>
      </dgm:t>
    </dgm:pt>
    <dgm:pt modelId="{B0D97732-1775-474E-B26A-C7B0EF42A0F0}" type="parTrans" cxnId="{607E3122-35D1-499D-A500-16FF738008D6}">
      <dgm:prSet/>
      <dgm:spPr/>
      <dgm:t>
        <a:bodyPr/>
        <a:lstStyle/>
        <a:p>
          <a:endParaRPr lang="en-US"/>
        </a:p>
      </dgm:t>
    </dgm:pt>
    <dgm:pt modelId="{BFEA17F2-BD29-4825-A29C-8DE20C920B56}" type="sibTrans" cxnId="{607E3122-35D1-499D-A500-16FF738008D6}">
      <dgm:prSet phldrT="04"/>
      <dgm:spPr/>
      <dgm:t>
        <a:bodyPr/>
        <a:lstStyle/>
        <a:p>
          <a:r>
            <a:rPr lang="en-US"/>
            <a:t>04</a:t>
          </a:r>
        </a:p>
      </dgm:t>
    </dgm:pt>
    <dgm:pt modelId="{54266D6C-F1FA-41C7-A082-F35BDBA5DD59}" type="pres">
      <dgm:prSet presAssocID="{83EE6552-EA12-416F-A883-31FC63D136FD}" presName="Name0" presStyleCnt="0">
        <dgm:presLayoutVars>
          <dgm:animLvl val="lvl"/>
          <dgm:resizeHandles val="exact"/>
        </dgm:presLayoutVars>
      </dgm:prSet>
      <dgm:spPr/>
    </dgm:pt>
    <dgm:pt modelId="{F0E1606D-2729-4614-9D7E-E7EDB3F02104}" type="pres">
      <dgm:prSet presAssocID="{26ACB808-A943-412F-A64C-0672601825E6}" presName="compositeNode" presStyleCnt="0">
        <dgm:presLayoutVars>
          <dgm:bulletEnabled val="1"/>
        </dgm:presLayoutVars>
      </dgm:prSet>
      <dgm:spPr/>
    </dgm:pt>
    <dgm:pt modelId="{2733273B-49E0-4537-AE7E-797C7C3A5522}" type="pres">
      <dgm:prSet presAssocID="{26ACB808-A943-412F-A64C-0672601825E6}" presName="bgRect" presStyleLbl="alignNode1" presStyleIdx="0" presStyleCnt="4"/>
      <dgm:spPr/>
    </dgm:pt>
    <dgm:pt modelId="{5A13C4C6-AED7-4B3E-97AF-93D88A19A400}" type="pres">
      <dgm:prSet presAssocID="{31E94920-92D0-4707-B2BE-729B90784AD0}" presName="sibTransNodeRect" presStyleLbl="alignNode1" presStyleIdx="0" presStyleCnt="4">
        <dgm:presLayoutVars>
          <dgm:chMax val="0"/>
          <dgm:bulletEnabled val="1"/>
        </dgm:presLayoutVars>
      </dgm:prSet>
      <dgm:spPr/>
    </dgm:pt>
    <dgm:pt modelId="{C0516405-3118-440B-B0C8-6074ED9B29F1}" type="pres">
      <dgm:prSet presAssocID="{26ACB808-A943-412F-A64C-0672601825E6}" presName="nodeRect" presStyleLbl="alignNode1" presStyleIdx="0" presStyleCnt="4">
        <dgm:presLayoutVars>
          <dgm:bulletEnabled val="1"/>
        </dgm:presLayoutVars>
      </dgm:prSet>
      <dgm:spPr/>
    </dgm:pt>
    <dgm:pt modelId="{07A4E807-3106-49A4-A8DD-84437E05D20A}" type="pres">
      <dgm:prSet presAssocID="{31E94920-92D0-4707-B2BE-729B90784AD0}" presName="sibTrans" presStyleCnt="0"/>
      <dgm:spPr/>
    </dgm:pt>
    <dgm:pt modelId="{311EFB9A-F8A6-4FF8-9584-6802AEBF7834}" type="pres">
      <dgm:prSet presAssocID="{493FFA12-0E0C-4049-B589-E626C60FEC8E}" presName="compositeNode" presStyleCnt="0">
        <dgm:presLayoutVars>
          <dgm:bulletEnabled val="1"/>
        </dgm:presLayoutVars>
      </dgm:prSet>
      <dgm:spPr/>
    </dgm:pt>
    <dgm:pt modelId="{072FF4DC-8E52-4C6D-86D9-DF95C9748B44}" type="pres">
      <dgm:prSet presAssocID="{493FFA12-0E0C-4049-B589-E626C60FEC8E}" presName="bgRect" presStyleLbl="alignNode1" presStyleIdx="1" presStyleCnt="4"/>
      <dgm:spPr/>
    </dgm:pt>
    <dgm:pt modelId="{3C9287D8-9CE2-48FF-B65F-F5D09A3B52E9}" type="pres">
      <dgm:prSet presAssocID="{62695DE9-8C23-4D88-A50C-AEDF8FA5A66B}" presName="sibTransNodeRect" presStyleLbl="alignNode1" presStyleIdx="1" presStyleCnt="4">
        <dgm:presLayoutVars>
          <dgm:chMax val="0"/>
          <dgm:bulletEnabled val="1"/>
        </dgm:presLayoutVars>
      </dgm:prSet>
      <dgm:spPr/>
    </dgm:pt>
    <dgm:pt modelId="{FEF1928F-3513-44A3-BB6C-A1979CEDB5C5}" type="pres">
      <dgm:prSet presAssocID="{493FFA12-0E0C-4049-B589-E626C60FEC8E}" presName="nodeRect" presStyleLbl="alignNode1" presStyleIdx="1" presStyleCnt="4">
        <dgm:presLayoutVars>
          <dgm:bulletEnabled val="1"/>
        </dgm:presLayoutVars>
      </dgm:prSet>
      <dgm:spPr/>
    </dgm:pt>
    <dgm:pt modelId="{7E7C7953-2AB1-40B2-94AB-499FADB538FA}" type="pres">
      <dgm:prSet presAssocID="{62695DE9-8C23-4D88-A50C-AEDF8FA5A66B}" presName="sibTrans" presStyleCnt="0"/>
      <dgm:spPr/>
    </dgm:pt>
    <dgm:pt modelId="{5F075F8B-B500-4B61-B1A3-4721DDC6C6A9}" type="pres">
      <dgm:prSet presAssocID="{717F21E0-F33E-4490-969D-A008745D49B9}" presName="compositeNode" presStyleCnt="0">
        <dgm:presLayoutVars>
          <dgm:bulletEnabled val="1"/>
        </dgm:presLayoutVars>
      </dgm:prSet>
      <dgm:spPr/>
    </dgm:pt>
    <dgm:pt modelId="{E6EE5030-1502-48D9-85BB-818045610D5A}" type="pres">
      <dgm:prSet presAssocID="{717F21E0-F33E-4490-969D-A008745D49B9}" presName="bgRect" presStyleLbl="alignNode1" presStyleIdx="2" presStyleCnt="4"/>
      <dgm:spPr/>
    </dgm:pt>
    <dgm:pt modelId="{09C16FF9-482A-4CA3-8B1E-F0CF411FDC05}" type="pres">
      <dgm:prSet presAssocID="{D9BA4FF8-A5C4-4234-A91D-AA3D2E157B28}" presName="sibTransNodeRect" presStyleLbl="alignNode1" presStyleIdx="2" presStyleCnt="4">
        <dgm:presLayoutVars>
          <dgm:chMax val="0"/>
          <dgm:bulletEnabled val="1"/>
        </dgm:presLayoutVars>
      </dgm:prSet>
      <dgm:spPr/>
    </dgm:pt>
    <dgm:pt modelId="{05E8CD5D-9DDF-4751-9D71-E07A656885C9}" type="pres">
      <dgm:prSet presAssocID="{717F21E0-F33E-4490-969D-A008745D49B9}" presName="nodeRect" presStyleLbl="alignNode1" presStyleIdx="2" presStyleCnt="4">
        <dgm:presLayoutVars>
          <dgm:bulletEnabled val="1"/>
        </dgm:presLayoutVars>
      </dgm:prSet>
      <dgm:spPr/>
    </dgm:pt>
    <dgm:pt modelId="{DF7DC911-54FC-478A-8618-15AEFF5FBE8C}" type="pres">
      <dgm:prSet presAssocID="{D9BA4FF8-A5C4-4234-A91D-AA3D2E157B28}" presName="sibTrans" presStyleCnt="0"/>
      <dgm:spPr/>
    </dgm:pt>
    <dgm:pt modelId="{A4E742A9-2016-441E-9876-43CA17E32FA3}" type="pres">
      <dgm:prSet presAssocID="{44B921B9-88B7-4CB3-B53E-0C4A36626ED9}" presName="compositeNode" presStyleCnt="0">
        <dgm:presLayoutVars>
          <dgm:bulletEnabled val="1"/>
        </dgm:presLayoutVars>
      </dgm:prSet>
      <dgm:spPr/>
    </dgm:pt>
    <dgm:pt modelId="{9D32F41D-BB78-435C-8F5E-298B9159294C}" type="pres">
      <dgm:prSet presAssocID="{44B921B9-88B7-4CB3-B53E-0C4A36626ED9}" presName="bgRect" presStyleLbl="alignNode1" presStyleIdx="3" presStyleCnt="4"/>
      <dgm:spPr/>
    </dgm:pt>
    <dgm:pt modelId="{F43D5F6D-781C-4A09-96BA-96C6F7EBBA28}" type="pres">
      <dgm:prSet presAssocID="{BFEA17F2-BD29-4825-A29C-8DE20C920B56}" presName="sibTransNodeRect" presStyleLbl="alignNode1" presStyleIdx="3" presStyleCnt="4">
        <dgm:presLayoutVars>
          <dgm:chMax val="0"/>
          <dgm:bulletEnabled val="1"/>
        </dgm:presLayoutVars>
      </dgm:prSet>
      <dgm:spPr/>
    </dgm:pt>
    <dgm:pt modelId="{CEAB6EED-BD36-4786-98B0-FA791B2B41FF}" type="pres">
      <dgm:prSet presAssocID="{44B921B9-88B7-4CB3-B53E-0C4A36626ED9}" presName="nodeRect" presStyleLbl="alignNode1" presStyleIdx="3" presStyleCnt="4">
        <dgm:presLayoutVars>
          <dgm:bulletEnabled val="1"/>
        </dgm:presLayoutVars>
      </dgm:prSet>
      <dgm:spPr/>
    </dgm:pt>
  </dgm:ptLst>
  <dgm:cxnLst>
    <dgm:cxn modelId="{8F565613-A920-4D4C-9659-BE532AF67F38}" type="presOf" srcId="{62695DE9-8C23-4D88-A50C-AEDF8FA5A66B}" destId="{3C9287D8-9CE2-48FF-B65F-F5D09A3B52E9}" srcOrd="0" destOrd="0" presId="urn:microsoft.com/office/officeart/2016/7/layout/LinearBlockProcessNumbered"/>
    <dgm:cxn modelId="{E3F72F22-C8C9-458A-BCB5-1B39DF2B5BDA}" type="presOf" srcId="{717F21E0-F33E-4490-969D-A008745D49B9}" destId="{E6EE5030-1502-48D9-85BB-818045610D5A}" srcOrd="0" destOrd="0" presId="urn:microsoft.com/office/officeart/2016/7/layout/LinearBlockProcessNumbered"/>
    <dgm:cxn modelId="{607E3122-35D1-499D-A500-16FF738008D6}" srcId="{83EE6552-EA12-416F-A883-31FC63D136FD}" destId="{44B921B9-88B7-4CB3-B53E-0C4A36626ED9}" srcOrd="3" destOrd="0" parTransId="{B0D97732-1775-474E-B26A-C7B0EF42A0F0}" sibTransId="{BFEA17F2-BD29-4825-A29C-8DE20C920B56}"/>
    <dgm:cxn modelId="{33A9613B-38BF-4C14-B208-2563DC03C07E}" type="presOf" srcId="{493FFA12-0E0C-4049-B589-E626C60FEC8E}" destId="{072FF4DC-8E52-4C6D-86D9-DF95C9748B44}" srcOrd="0" destOrd="0" presId="urn:microsoft.com/office/officeart/2016/7/layout/LinearBlockProcessNumbered"/>
    <dgm:cxn modelId="{D6942662-589B-4345-A79B-FDDBA9618DB7}" type="presOf" srcId="{493FFA12-0E0C-4049-B589-E626C60FEC8E}" destId="{FEF1928F-3513-44A3-BB6C-A1979CEDB5C5}" srcOrd="1" destOrd="0" presId="urn:microsoft.com/office/officeart/2016/7/layout/LinearBlockProcessNumbered"/>
    <dgm:cxn modelId="{796D9E63-8BBA-4F51-B0BF-24FA6605FFA8}" type="presOf" srcId="{44B921B9-88B7-4CB3-B53E-0C4A36626ED9}" destId="{9D32F41D-BB78-435C-8F5E-298B9159294C}" srcOrd="0" destOrd="0" presId="urn:microsoft.com/office/officeart/2016/7/layout/LinearBlockProcessNumbered"/>
    <dgm:cxn modelId="{2F856065-A572-4D08-8A56-17D20F49765D}" type="presOf" srcId="{31E94920-92D0-4707-B2BE-729B90784AD0}" destId="{5A13C4C6-AED7-4B3E-97AF-93D88A19A400}" srcOrd="0" destOrd="0" presId="urn:microsoft.com/office/officeart/2016/7/layout/LinearBlockProcessNumbered"/>
    <dgm:cxn modelId="{5E67917E-9DD4-4445-B206-8FF68A19FDB0}" type="presOf" srcId="{26ACB808-A943-412F-A64C-0672601825E6}" destId="{C0516405-3118-440B-B0C8-6074ED9B29F1}" srcOrd="1" destOrd="0" presId="urn:microsoft.com/office/officeart/2016/7/layout/LinearBlockProcessNumbered"/>
    <dgm:cxn modelId="{8DA29694-97D6-471A-8934-EAE364D307DE}" type="presOf" srcId="{BFEA17F2-BD29-4825-A29C-8DE20C920B56}" destId="{F43D5F6D-781C-4A09-96BA-96C6F7EBBA28}" srcOrd="0" destOrd="0" presId="urn:microsoft.com/office/officeart/2016/7/layout/LinearBlockProcessNumbered"/>
    <dgm:cxn modelId="{7B70C594-6EDE-4AF2-87E4-1647A549BEF1}" srcId="{83EE6552-EA12-416F-A883-31FC63D136FD}" destId="{26ACB808-A943-412F-A64C-0672601825E6}" srcOrd="0" destOrd="0" parTransId="{FA08E834-D210-4B1F-9A2D-915659334D18}" sibTransId="{31E94920-92D0-4707-B2BE-729B90784AD0}"/>
    <dgm:cxn modelId="{8AF22896-FD68-487D-AFBC-32F1FB5DDD50}" type="presOf" srcId="{D9BA4FF8-A5C4-4234-A91D-AA3D2E157B28}" destId="{09C16FF9-482A-4CA3-8B1E-F0CF411FDC05}" srcOrd="0" destOrd="0" presId="urn:microsoft.com/office/officeart/2016/7/layout/LinearBlockProcessNumbered"/>
    <dgm:cxn modelId="{8BEB7BAB-C641-4FC7-8828-0AECDCE500E4}" type="presOf" srcId="{717F21E0-F33E-4490-969D-A008745D49B9}" destId="{05E8CD5D-9DDF-4751-9D71-E07A656885C9}" srcOrd="1" destOrd="0" presId="urn:microsoft.com/office/officeart/2016/7/layout/LinearBlockProcessNumbered"/>
    <dgm:cxn modelId="{C33786D0-246D-40A7-83A1-2E57DDBD17E7}" type="presOf" srcId="{26ACB808-A943-412F-A64C-0672601825E6}" destId="{2733273B-49E0-4537-AE7E-797C7C3A5522}" srcOrd="0" destOrd="0" presId="urn:microsoft.com/office/officeart/2016/7/layout/LinearBlockProcessNumbered"/>
    <dgm:cxn modelId="{C75400D4-110D-4B93-82CC-0AE414840480}" srcId="{83EE6552-EA12-416F-A883-31FC63D136FD}" destId="{717F21E0-F33E-4490-969D-A008745D49B9}" srcOrd="2" destOrd="0" parTransId="{4ED2FA2B-5B69-47F1-8B8D-BF74C8E836FF}" sibTransId="{D9BA4FF8-A5C4-4234-A91D-AA3D2E157B28}"/>
    <dgm:cxn modelId="{F1880EE3-AF4E-4DA5-AA2B-DC8EE879613A}" type="presOf" srcId="{44B921B9-88B7-4CB3-B53E-0C4A36626ED9}" destId="{CEAB6EED-BD36-4786-98B0-FA791B2B41FF}" srcOrd="1" destOrd="0" presId="urn:microsoft.com/office/officeart/2016/7/layout/LinearBlockProcessNumbered"/>
    <dgm:cxn modelId="{599329F3-BB50-420E-B8FC-46ED3D5EDD9C}" type="presOf" srcId="{83EE6552-EA12-416F-A883-31FC63D136FD}" destId="{54266D6C-F1FA-41C7-A082-F35BDBA5DD59}" srcOrd="0" destOrd="0" presId="urn:microsoft.com/office/officeart/2016/7/layout/LinearBlockProcessNumbered"/>
    <dgm:cxn modelId="{D1A4D2F9-34A1-405F-BA3A-C9F8FBC83919}" srcId="{83EE6552-EA12-416F-A883-31FC63D136FD}" destId="{493FFA12-0E0C-4049-B589-E626C60FEC8E}" srcOrd="1" destOrd="0" parTransId="{DA09BDFA-BA23-4742-8762-E43C65F24C1B}" sibTransId="{62695DE9-8C23-4D88-A50C-AEDF8FA5A66B}"/>
    <dgm:cxn modelId="{C8498A11-1BF8-45B0-8CBA-13436DB75C96}" type="presParOf" srcId="{54266D6C-F1FA-41C7-A082-F35BDBA5DD59}" destId="{F0E1606D-2729-4614-9D7E-E7EDB3F02104}" srcOrd="0" destOrd="0" presId="urn:microsoft.com/office/officeart/2016/7/layout/LinearBlockProcessNumbered"/>
    <dgm:cxn modelId="{C9B2E2FC-D99D-4A91-BA18-3E30BBF6D38E}" type="presParOf" srcId="{F0E1606D-2729-4614-9D7E-E7EDB3F02104}" destId="{2733273B-49E0-4537-AE7E-797C7C3A5522}" srcOrd="0" destOrd="0" presId="urn:microsoft.com/office/officeart/2016/7/layout/LinearBlockProcessNumbered"/>
    <dgm:cxn modelId="{15D3FC61-1550-4977-B8F3-8FFF29C35F15}" type="presParOf" srcId="{F0E1606D-2729-4614-9D7E-E7EDB3F02104}" destId="{5A13C4C6-AED7-4B3E-97AF-93D88A19A400}" srcOrd="1" destOrd="0" presId="urn:microsoft.com/office/officeart/2016/7/layout/LinearBlockProcessNumbered"/>
    <dgm:cxn modelId="{DCF0B7F7-FDEE-44CE-B23A-140025B363F4}" type="presParOf" srcId="{F0E1606D-2729-4614-9D7E-E7EDB3F02104}" destId="{C0516405-3118-440B-B0C8-6074ED9B29F1}" srcOrd="2" destOrd="0" presId="urn:microsoft.com/office/officeart/2016/7/layout/LinearBlockProcessNumbered"/>
    <dgm:cxn modelId="{05CC7743-7BC3-4D39-AA7B-5AB035B4D52D}" type="presParOf" srcId="{54266D6C-F1FA-41C7-A082-F35BDBA5DD59}" destId="{07A4E807-3106-49A4-A8DD-84437E05D20A}" srcOrd="1" destOrd="0" presId="urn:microsoft.com/office/officeart/2016/7/layout/LinearBlockProcessNumbered"/>
    <dgm:cxn modelId="{DBD5676F-997D-4CA5-A105-16512792E531}" type="presParOf" srcId="{54266D6C-F1FA-41C7-A082-F35BDBA5DD59}" destId="{311EFB9A-F8A6-4FF8-9584-6802AEBF7834}" srcOrd="2" destOrd="0" presId="urn:microsoft.com/office/officeart/2016/7/layout/LinearBlockProcessNumbered"/>
    <dgm:cxn modelId="{2AE48D0C-7B3C-4154-958A-FA87921A5283}" type="presParOf" srcId="{311EFB9A-F8A6-4FF8-9584-6802AEBF7834}" destId="{072FF4DC-8E52-4C6D-86D9-DF95C9748B44}" srcOrd="0" destOrd="0" presId="urn:microsoft.com/office/officeart/2016/7/layout/LinearBlockProcessNumbered"/>
    <dgm:cxn modelId="{F217C808-3FCB-4BF7-A96F-7027182FD3D7}" type="presParOf" srcId="{311EFB9A-F8A6-4FF8-9584-6802AEBF7834}" destId="{3C9287D8-9CE2-48FF-B65F-F5D09A3B52E9}" srcOrd="1" destOrd="0" presId="urn:microsoft.com/office/officeart/2016/7/layout/LinearBlockProcessNumbered"/>
    <dgm:cxn modelId="{6A635114-CB59-413A-973D-6BF97DFAF170}" type="presParOf" srcId="{311EFB9A-F8A6-4FF8-9584-6802AEBF7834}" destId="{FEF1928F-3513-44A3-BB6C-A1979CEDB5C5}" srcOrd="2" destOrd="0" presId="urn:microsoft.com/office/officeart/2016/7/layout/LinearBlockProcessNumbered"/>
    <dgm:cxn modelId="{788F61C9-8A50-40D3-9333-84A1C9F15D01}" type="presParOf" srcId="{54266D6C-F1FA-41C7-A082-F35BDBA5DD59}" destId="{7E7C7953-2AB1-40B2-94AB-499FADB538FA}" srcOrd="3" destOrd="0" presId="urn:microsoft.com/office/officeart/2016/7/layout/LinearBlockProcessNumbered"/>
    <dgm:cxn modelId="{778B1373-EB3A-4355-8CA7-2CAE9493B212}" type="presParOf" srcId="{54266D6C-F1FA-41C7-A082-F35BDBA5DD59}" destId="{5F075F8B-B500-4B61-B1A3-4721DDC6C6A9}" srcOrd="4" destOrd="0" presId="urn:microsoft.com/office/officeart/2016/7/layout/LinearBlockProcessNumbered"/>
    <dgm:cxn modelId="{3F7BA6B7-CE99-4344-90F8-97BF9ADD83BF}" type="presParOf" srcId="{5F075F8B-B500-4B61-B1A3-4721DDC6C6A9}" destId="{E6EE5030-1502-48D9-85BB-818045610D5A}" srcOrd="0" destOrd="0" presId="urn:microsoft.com/office/officeart/2016/7/layout/LinearBlockProcessNumbered"/>
    <dgm:cxn modelId="{D9592A37-32C3-48A1-BA6F-EF489A41F4AC}" type="presParOf" srcId="{5F075F8B-B500-4B61-B1A3-4721DDC6C6A9}" destId="{09C16FF9-482A-4CA3-8B1E-F0CF411FDC05}" srcOrd="1" destOrd="0" presId="urn:microsoft.com/office/officeart/2016/7/layout/LinearBlockProcessNumbered"/>
    <dgm:cxn modelId="{5CAFD4FA-ABB4-40C3-A558-8C28909B1A4E}" type="presParOf" srcId="{5F075F8B-B500-4B61-B1A3-4721DDC6C6A9}" destId="{05E8CD5D-9DDF-4751-9D71-E07A656885C9}" srcOrd="2" destOrd="0" presId="urn:microsoft.com/office/officeart/2016/7/layout/LinearBlockProcessNumbered"/>
    <dgm:cxn modelId="{03B401DD-B0DB-470D-809E-1E8F1903147A}" type="presParOf" srcId="{54266D6C-F1FA-41C7-A082-F35BDBA5DD59}" destId="{DF7DC911-54FC-478A-8618-15AEFF5FBE8C}" srcOrd="5" destOrd="0" presId="urn:microsoft.com/office/officeart/2016/7/layout/LinearBlockProcessNumbered"/>
    <dgm:cxn modelId="{129E6DB5-7508-4051-A090-0847FD6F3FFA}" type="presParOf" srcId="{54266D6C-F1FA-41C7-A082-F35BDBA5DD59}" destId="{A4E742A9-2016-441E-9876-43CA17E32FA3}" srcOrd="6" destOrd="0" presId="urn:microsoft.com/office/officeart/2016/7/layout/LinearBlockProcessNumbered"/>
    <dgm:cxn modelId="{1812905E-D44B-4A01-B7F7-F3E25375ED05}" type="presParOf" srcId="{A4E742A9-2016-441E-9876-43CA17E32FA3}" destId="{9D32F41D-BB78-435C-8F5E-298B9159294C}" srcOrd="0" destOrd="0" presId="urn:microsoft.com/office/officeart/2016/7/layout/LinearBlockProcessNumbered"/>
    <dgm:cxn modelId="{EB19EF97-176C-450F-89A5-7F776D94469C}" type="presParOf" srcId="{A4E742A9-2016-441E-9876-43CA17E32FA3}" destId="{F43D5F6D-781C-4A09-96BA-96C6F7EBBA28}" srcOrd="1" destOrd="0" presId="urn:microsoft.com/office/officeart/2016/7/layout/LinearBlockProcessNumbered"/>
    <dgm:cxn modelId="{00D46172-ACF7-4F07-BE7D-716260295F46}" type="presParOf" srcId="{A4E742A9-2016-441E-9876-43CA17E32FA3}" destId="{CEAB6EED-BD36-4786-98B0-FA791B2B41FF}"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925C86-2F32-4A68-84D3-1792A016EF4D}">
      <dsp:nvSpPr>
        <dsp:cNvPr id="0" name=""/>
        <dsp:cNvSpPr/>
      </dsp:nvSpPr>
      <dsp:spPr>
        <a:xfrm>
          <a:off x="1071" y="46743"/>
          <a:ext cx="3761729" cy="2388698"/>
        </a:xfrm>
        <a:prstGeom prst="roundRect">
          <a:avLst>
            <a:gd name="adj" fmla="val 10000"/>
          </a:avLst>
        </a:prstGeom>
        <a:solidFill>
          <a:schemeClr val="tx2">
            <a:lumMod val="75000"/>
          </a:schemeClr>
        </a:solidFill>
        <a:ln w="12700" cap="flat"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sp>
    <dsp:sp modelId="{B184C626-2DB9-471E-BCA8-E5428F1E1337}">
      <dsp:nvSpPr>
        <dsp:cNvPr id="0" name=""/>
        <dsp:cNvSpPr/>
      </dsp:nvSpPr>
      <dsp:spPr>
        <a:xfrm>
          <a:off x="419041" y="443814"/>
          <a:ext cx="3761729" cy="2388698"/>
        </a:xfrm>
        <a:prstGeom prst="roundRect">
          <a:avLst>
            <a:gd name="adj" fmla="val 10000"/>
          </a:avLst>
        </a:prstGeom>
        <a:solidFill>
          <a:schemeClr val="lt1">
            <a:alpha val="90000"/>
            <a:hueOff val="0"/>
            <a:satOff val="0"/>
            <a:lumOff val="0"/>
            <a:alphaOff val="0"/>
          </a:schemeClr>
        </a:solidFill>
        <a:ln w="12700" cap="flat" cmpd="sng" algn="ctr">
          <a:solidFill>
            <a:schemeClr val="accent2"/>
          </a:solidFill>
          <a:prstDash val="solid"/>
        </a:ln>
        <a:effectLst/>
      </dsp:spPr>
      <dsp:style>
        <a:lnRef idx="2">
          <a:scrgbClr r="0" g="0" b="0"/>
        </a:lnRef>
        <a:fillRef idx="1">
          <a:scrgbClr r="0" g="0" b="0"/>
        </a:fillRef>
        <a:effectRef idx="0">
          <a:scrgbClr r="0" g="0" b="0"/>
        </a:effectRef>
        <a:fontRef idx="minor"/>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b="1" kern="1200" dirty="0"/>
            <a:t>Risk</a:t>
          </a:r>
          <a:br>
            <a:rPr lang="en-US" sz="4700" kern="1200" dirty="0"/>
          </a:br>
          <a:r>
            <a:rPr lang="en-US" sz="4700" kern="1200" dirty="0"/>
            <a:t>What </a:t>
          </a:r>
          <a:r>
            <a:rPr lang="en-US" sz="4700" i="1" kern="1200" dirty="0"/>
            <a:t>might</a:t>
          </a:r>
          <a:r>
            <a:rPr lang="en-US" sz="4700" kern="1200" dirty="0"/>
            <a:t> go wrong</a:t>
          </a:r>
        </a:p>
      </dsp:txBody>
      <dsp:txXfrm>
        <a:off x="489004" y="513777"/>
        <a:ext cx="3621803" cy="2248772"/>
      </dsp:txXfrm>
    </dsp:sp>
    <dsp:sp modelId="{4B84AC17-26AE-48DB-BAB2-C9F2229E263B}">
      <dsp:nvSpPr>
        <dsp:cNvPr id="0" name=""/>
        <dsp:cNvSpPr/>
      </dsp:nvSpPr>
      <dsp:spPr>
        <a:xfrm>
          <a:off x="4598740" y="46743"/>
          <a:ext cx="3761729" cy="2388698"/>
        </a:xfrm>
        <a:prstGeom prst="roundRect">
          <a:avLst>
            <a:gd name="adj" fmla="val 10000"/>
          </a:avLst>
        </a:prstGeom>
        <a:solidFill>
          <a:schemeClr val="tx2">
            <a:lumMod val="75000"/>
          </a:schemeClr>
        </a:solidFill>
        <a:ln w="12700" cap="flat"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sp>
    <dsp:sp modelId="{6A9E58FE-4795-44C0-A936-D0229DB89E4B}">
      <dsp:nvSpPr>
        <dsp:cNvPr id="0" name=""/>
        <dsp:cNvSpPr/>
      </dsp:nvSpPr>
      <dsp:spPr>
        <a:xfrm>
          <a:off x="5016710" y="443814"/>
          <a:ext cx="3761729" cy="2388698"/>
        </a:xfrm>
        <a:prstGeom prst="roundRect">
          <a:avLst>
            <a:gd name="adj" fmla="val 10000"/>
          </a:avLst>
        </a:prstGeom>
        <a:solidFill>
          <a:schemeClr val="lt1">
            <a:alpha val="90000"/>
            <a:hueOff val="0"/>
            <a:satOff val="0"/>
            <a:lumOff val="0"/>
            <a:alphaOff val="0"/>
          </a:schemeClr>
        </a:solidFill>
        <a:ln w="12700" cap="flat" cmpd="sng" algn="ctr">
          <a:solidFill>
            <a:schemeClr val="accent2"/>
          </a:solidFill>
          <a:prstDash val="solid"/>
        </a:ln>
        <a:effectLst/>
      </dsp:spPr>
      <dsp:style>
        <a:lnRef idx="2">
          <a:scrgbClr r="0" g="0" b="0"/>
        </a:lnRef>
        <a:fillRef idx="1">
          <a:scrgbClr r="0" g="0" b="0"/>
        </a:fillRef>
        <a:effectRef idx="0">
          <a:scrgbClr r="0" g="0" b="0"/>
        </a:effectRef>
        <a:fontRef idx="minor"/>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b="1" kern="1200" dirty="0"/>
            <a:t>Crisis</a:t>
          </a:r>
          <a:r>
            <a:rPr lang="en-US" sz="4700" kern="1200" dirty="0"/>
            <a:t> </a:t>
          </a:r>
          <a:br>
            <a:rPr lang="en-US" sz="4700" kern="1200" dirty="0"/>
          </a:br>
          <a:r>
            <a:rPr lang="en-US" sz="4700" kern="1200" dirty="0"/>
            <a:t>What </a:t>
          </a:r>
          <a:r>
            <a:rPr lang="en-US" sz="4700" i="1" kern="1200" dirty="0"/>
            <a:t>is</a:t>
          </a:r>
          <a:r>
            <a:rPr lang="en-US" sz="4700" kern="1200" dirty="0"/>
            <a:t> going wrong</a:t>
          </a:r>
        </a:p>
      </dsp:txBody>
      <dsp:txXfrm>
        <a:off x="5086673" y="513777"/>
        <a:ext cx="3621803" cy="22487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E21828-E0D6-4AFB-8CFD-327F4FFA9E1C}">
      <dsp:nvSpPr>
        <dsp:cNvPr id="0" name=""/>
        <dsp:cNvSpPr/>
      </dsp:nvSpPr>
      <dsp:spPr>
        <a:xfrm>
          <a:off x="3006" y="759065"/>
          <a:ext cx="2146518" cy="1363039"/>
        </a:xfrm>
        <a:prstGeom prst="roundRect">
          <a:avLst>
            <a:gd name="adj" fmla="val 10000"/>
          </a:avLst>
        </a:prstGeom>
        <a:solidFill>
          <a:srgbClr val="FFC00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7EE5BA-CFEE-4460-9DBB-527CD49F81B2}">
      <dsp:nvSpPr>
        <dsp:cNvPr id="0" name=""/>
        <dsp:cNvSpPr/>
      </dsp:nvSpPr>
      <dsp:spPr>
        <a:xfrm>
          <a:off x="241508" y="985642"/>
          <a:ext cx="2146518" cy="1363039"/>
        </a:xfrm>
        <a:prstGeom prst="roundRect">
          <a:avLst>
            <a:gd name="adj" fmla="val 10000"/>
          </a:avLst>
        </a:prstGeom>
        <a:solidFill>
          <a:schemeClr val="lt1">
            <a:alpha val="90000"/>
            <a:hueOff val="0"/>
            <a:satOff val="0"/>
            <a:lumOff val="0"/>
            <a:alphaOff val="0"/>
          </a:schemeClr>
        </a:solidFill>
        <a:ln w="12700" cap="flat" cmpd="sng" algn="ctr">
          <a:solidFill>
            <a:schemeClr val="tx2"/>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What plans do you have?</a:t>
          </a:r>
        </a:p>
      </dsp:txBody>
      <dsp:txXfrm>
        <a:off x="281430" y="1025564"/>
        <a:ext cx="2066674" cy="1283195"/>
      </dsp:txXfrm>
    </dsp:sp>
    <dsp:sp modelId="{D81652B9-9D25-425D-8C1F-A531343A1655}">
      <dsp:nvSpPr>
        <dsp:cNvPr id="0" name=""/>
        <dsp:cNvSpPr/>
      </dsp:nvSpPr>
      <dsp:spPr>
        <a:xfrm>
          <a:off x="2626528" y="759065"/>
          <a:ext cx="2146518" cy="1363039"/>
        </a:xfrm>
        <a:prstGeom prst="roundRect">
          <a:avLst>
            <a:gd name="adj" fmla="val 10000"/>
          </a:avLst>
        </a:prstGeom>
        <a:solidFill>
          <a:srgbClr val="FFC00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6C1E1EA-C10D-4A6D-BDB4-FE16C72D80C7}">
      <dsp:nvSpPr>
        <dsp:cNvPr id="0" name=""/>
        <dsp:cNvSpPr/>
      </dsp:nvSpPr>
      <dsp:spPr>
        <a:xfrm>
          <a:off x="2865030" y="985642"/>
          <a:ext cx="2146518" cy="1363039"/>
        </a:xfrm>
        <a:prstGeom prst="roundRect">
          <a:avLst>
            <a:gd name="adj" fmla="val 10000"/>
          </a:avLst>
        </a:prstGeom>
        <a:solidFill>
          <a:schemeClr val="lt1">
            <a:alpha val="90000"/>
            <a:hueOff val="0"/>
            <a:satOff val="0"/>
            <a:lumOff val="0"/>
            <a:alphaOff val="0"/>
          </a:schemeClr>
        </a:solidFill>
        <a:ln w="12700" cap="flat" cmpd="sng" algn="ctr">
          <a:solidFill>
            <a:schemeClr val="tx2"/>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What do they say?</a:t>
          </a:r>
        </a:p>
      </dsp:txBody>
      <dsp:txXfrm>
        <a:off x="2904952" y="1025564"/>
        <a:ext cx="2066674" cy="1283195"/>
      </dsp:txXfrm>
    </dsp:sp>
    <dsp:sp modelId="{E0881570-3B25-4D0A-BCFA-F588CB3EEFEF}">
      <dsp:nvSpPr>
        <dsp:cNvPr id="0" name=""/>
        <dsp:cNvSpPr/>
      </dsp:nvSpPr>
      <dsp:spPr>
        <a:xfrm>
          <a:off x="5250051" y="759065"/>
          <a:ext cx="2146518" cy="1363039"/>
        </a:xfrm>
        <a:prstGeom prst="roundRect">
          <a:avLst>
            <a:gd name="adj" fmla="val 10000"/>
          </a:avLst>
        </a:prstGeom>
        <a:solidFill>
          <a:srgbClr val="FFC00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9C3736-74CB-4C6E-BEAE-A396853574B5}">
      <dsp:nvSpPr>
        <dsp:cNvPr id="0" name=""/>
        <dsp:cNvSpPr/>
      </dsp:nvSpPr>
      <dsp:spPr>
        <a:xfrm>
          <a:off x="5488553" y="985642"/>
          <a:ext cx="2146518" cy="1363039"/>
        </a:xfrm>
        <a:prstGeom prst="roundRect">
          <a:avLst>
            <a:gd name="adj" fmla="val 10000"/>
          </a:avLst>
        </a:prstGeom>
        <a:solidFill>
          <a:schemeClr val="lt1">
            <a:alpha val="90000"/>
            <a:hueOff val="0"/>
            <a:satOff val="0"/>
            <a:lumOff val="0"/>
            <a:alphaOff val="0"/>
          </a:schemeClr>
        </a:solidFill>
        <a:ln w="12700" cap="flat" cmpd="sng" algn="ctr">
          <a:solidFill>
            <a:schemeClr val="tx2"/>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Who is impacted by them?</a:t>
          </a:r>
        </a:p>
      </dsp:txBody>
      <dsp:txXfrm>
        <a:off x="5528475" y="1025564"/>
        <a:ext cx="2066674" cy="1283195"/>
      </dsp:txXfrm>
    </dsp:sp>
    <dsp:sp modelId="{B340B852-AB8C-4B01-BAFB-9F3026F64CAA}">
      <dsp:nvSpPr>
        <dsp:cNvPr id="0" name=""/>
        <dsp:cNvSpPr/>
      </dsp:nvSpPr>
      <dsp:spPr>
        <a:xfrm>
          <a:off x="7873573" y="759065"/>
          <a:ext cx="2146518" cy="1363039"/>
        </a:xfrm>
        <a:prstGeom prst="roundRect">
          <a:avLst>
            <a:gd name="adj" fmla="val 10000"/>
          </a:avLst>
        </a:prstGeom>
        <a:solidFill>
          <a:srgbClr val="FFC00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200B26-FC61-4D1F-8255-EF983A294489}">
      <dsp:nvSpPr>
        <dsp:cNvPr id="0" name=""/>
        <dsp:cNvSpPr/>
      </dsp:nvSpPr>
      <dsp:spPr>
        <a:xfrm>
          <a:off x="8112075" y="985642"/>
          <a:ext cx="2146518" cy="1363039"/>
        </a:xfrm>
        <a:prstGeom prst="roundRect">
          <a:avLst>
            <a:gd name="adj" fmla="val 10000"/>
          </a:avLst>
        </a:prstGeom>
        <a:solidFill>
          <a:schemeClr val="lt1">
            <a:alpha val="90000"/>
            <a:hueOff val="0"/>
            <a:satOff val="0"/>
            <a:lumOff val="0"/>
            <a:alphaOff val="0"/>
          </a:schemeClr>
        </a:solidFill>
        <a:ln w="12700" cap="flat" cmpd="sng" algn="ctr">
          <a:solidFill>
            <a:schemeClr val="tx2"/>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How are they implemented?</a:t>
          </a:r>
        </a:p>
      </dsp:txBody>
      <dsp:txXfrm>
        <a:off x="8151997" y="1025564"/>
        <a:ext cx="2066674" cy="128319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A549D1-BC41-4BB2-ADC0-FFE3FC911394}">
      <dsp:nvSpPr>
        <dsp:cNvPr id="0" name=""/>
        <dsp:cNvSpPr/>
      </dsp:nvSpPr>
      <dsp:spPr>
        <a:xfrm>
          <a:off x="587" y="1134074"/>
          <a:ext cx="2292697" cy="1375618"/>
        </a:xfrm>
        <a:prstGeom prst="rect">
          <a:avLst/>
        </a:prstGeom>
        <a:solidFill>
          <a:srgbClr val="FFC00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solidFill>
                <a:schemeClr val="tx1"/>
              </a:solidFill>
            </a:rPr>
            <a:t>Roles &amp; responsibilities</a:t>
          </a:r>
        </a:p>
      </dsp:txBody>
      <dsp:txXfrm>
        <a:off x="587" y="1134074"/>
        <a:ext cx="2292697" cy="1375618"/>
      </dsp:txXfrm>
    </dsp:sp>
    <dsp:sp modelId="{9CDD05A2-5647-47B2-BC03-BBC7C5FB6297}">
      <dsp:nvSpPr>
        <dsp:cNvPr id="0" name=""/>
        <dsp:cNvSpPr/>
      </dsp:nvSpPr>
      <dsp:spPr>
        <a:xfrm>
          <a:off x="2522554" y="1134074"/>
          <a:ext cx="2292697" cy="1375618"/>
        </a:xfrm>
        <a:prstGeom prst="rect">
          <a:avLst/>
        </a:prstGeom>
        <a:solidFill>
          <a:srgbClr val="FFC00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solidFill>
                <a:schemeClr val="tx1"/>
              </a:solidFill>
            </a:rPr>
            <a:t>Access</a:t>
          </a:r>
        </a:p>
      </dsp:txBody>
      <dsp:txXfrm>
        <a:off x="2522554" y="1134074"/>
        <a:ext cx="2292697" cy="1375618"/>
      </dsp:txXfrm>
    </dsp:sp>
    <dsp:sp modelId="{5C81F415-0716-408E-BA19-F60199871747}">
      <dsp:nvSpPr>
        <dsp:cNvPr id="0" name=""/>
        <dsp:cNvSpPr/>
      </dsp:nvSpPr>
      <dsp:spPr>
        <a:xfrm>
          <a:off x="587" y="2738962"/>
          <a:ext cx="2292697" cy="1375618"/>
        </a:xfrm>
        <a:prstGeom prst="rect">
          <a:avLst/>
        </a:prstGeom>
        <a:solidFill>
          <a:srgbClr val="FFC00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solidFill>
                <a:schemeClr val="tx1"/>
              </a:solidFill>
            </a:rPr>
            <a:t>Records retention</a:t>
          </a:r>
        </a:p>
      </dsp:txBody>
      <dsp:txXfrm>
        <a:off x="587" y="2738962"/>
        <a:ext cx="2292697" cy="1375618"/>
      </dsp:txXfrm>
    </dsp:sp>
    <dsp:sp modelId="{F68A4458-69B1-4A56-B9A5-09519E0F2E91}">
      <dsp:nvSpPr>
        <dsp:cNvPr id="0" name=""/>
        <dsp:cNvSpPr/>
      </dsp:nvSpPr>
      <dsp:spPr>
        <a:xfrm>
          <a:off x="2522554" y="2738962"/>
          <a:ext cx="2292697" cy="1375618"/>
        </a:xfrm>
        <a:prstGeom prst="rect">
          <a:avLst/>
        </a:prstGeom>
        <a:solidFill>
          <a:srgbClr val="FFC00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solidFill>
                <a:schemeClr val="tx1"/>
              </a:solidFill>
            </a:rPr>
            <a:t>Approval process</a:t>
          </a:r>
        </a:p>
      </dsp:txBody>
      <dsp:txXfrm>
        <a:off x="2522554" y="2738962"/>
        <a:ext cx="2292697" cy="13756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33273B-49E0-4537-AE7E-797C7C3A5522}">
      <dsp:nvSpPr>
        <dsp:cNvPr id="0" name=""/>
        <dsp:cNvSpPr/>
      </dsp:nvSpPr>
      <dsp:spPr>
        <a:xfrm>
          <a:off x="200" y="98931"/>
          <a:ext cx="2420094" cy="290411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9052" tIns="0" rIns="239052" bIns="330200" numCol="1" spcCol="1270" anchor="t" anchorCtr="0">
          <a:noAutofit/>
        </a:bodyPr>
        <a:lstStyle/>
        <a:p>
          <a:pPr marL="0" lvl="0" indent="0" algn="l" defTabSz="1155700">
            <a:lnSpc>
              <a:spcPct val="90000"/>
            </a:lnSpc>
            <a:spcBef>
              <a:spcPct val="0"/>
            </a:spcBef>
            <a:spcAft>
              <a:spcPct val="35000"/>
            </a:spcAft>
            <a:buNone/>
          </a:pPr>
          <a:r>
            <a:rPr lang="en-US" sz="2600" kern="1200" dirty="0"/>
            <a:t>Existing agency training</a:t>
          </a:r>
        </a:p>
      </dsp:txBody>
      <dsp:txXfrm>
        <a:off x="200" y="1260576"/>
        <a:ext cx="2420094" cy="1742467"/>
      </dsp:txXfrm>
    </dsp:sp>
    <dsp:sp modelId="{5A13C4C6-AED7-4B3E-97AF-93D88A19A400}">
      <dsp:nvSpPr>
        <dsp:cNvPr id="0" name=""/>
        <dsp:cNvSpPr/>
      </dsp:nvSpPr>
      <dsp:spPr>
        <a:xfrm>
          <a:off x="200" y="98931"/>
          <a:ext cx="2420094" cy="1161645"/>
        </a:xfrm>
        <a:prstGeom prst="rect">
          <a:avLst/>
        </a:prstGeom>
        <a:noFill/>
        <a:ln w="127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39052" tIns="165100" rIns="239052" bIns="165100" numCol="1" spcCol="1270" anchor="ctr" anchorCtr="0">
          <a:noAutofit/>
        </a:bodyPr>
        <a:lstStyle/>
        <a:p>
          <a:pPr marL="0" lvl="0" indent="0" algn="l" defTabSz="2755900">
            <a:lnSpc>
              <a:spcPct val="90000"/>
            </a:lnSpc>
            <a:spcBef>
              <a:spcPct val="0"/>
            </a:spcBef>
            <a:spcAft>
              <a:spcPct val="35000"/>
            </a:spcAft>
            <a:buNone/>
          </a:pPr>
          <a:r>
            <a:rPr lang="en-US" sz="6200" kern="1200"/>
            <a:t>01</a:t>
          </a:r>
        </a:p>
      </dsp:txBody>
      <dsp:txXfrm>
        <a:off x="200" y="98931"/>
        <a:ext cx="2420094" cy="1161645"/>
      </dsp:txXfrm>
    </dsp:sp>
    <dsp:sp modelId="{072FF4DC-8E52-4C6D-86D9-DF95C9748B44}">
      <dsp:nvSpPr>
        <dsp:cNvPr id="0" name=""/>
        <dsp:cNvSpPr/>
      </dsp:nvSpPr>
      <dsp:spPr>
        <a:xfrm>
          <a:off x="2613902" y="98931"/>
          <a:ext cx="2420094" cy="290411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9052" tIns="0" rIns="239052" bIns="330200" numCol="1" spcCol="1270" anchor="t" anchorCtr="0">
          <a:noAutofit/>
        </a:bodyPr>
        <a:lstStyle/>
        <a:p>
          <a:pPr marL="0" lvl="0" indent="0" algn="l" defTabSz="1155700">
            <a:lnSpc>
              <a:spcPct val="90000"/>
            </a:lnSpc>
            <a:spcBef>
              <a:spcPct val="0"/>
            </a:spcBef>
            <a:spcAft>
              <a:spcPct val="35000"/>
            </a:spcAft>
            <a:buNone/>
          </a:pPr>
          <a:r>
            <a:rPr lang="en-US" sz="2600" kern="1200" dirty="0"/>
            <a:t>Partner agency training</a:t>
          </a:r>
        </a:p>
      </dsp:txBody>
      <dsp:txXfrm>
        <a:off x="2613902" y="1260576"/>
        <a:ext cx="2420094" cy="1742467"/>
      </dsp:txXfrm>
    </dsp:sp>
    <dsp:sp modelId="{3C9287D8-9CE2-48FF-B65F-F5D09A3B52E9}">
      <dsp:nvSpPr>
        <dsp:cNvPr id="0" name=""/>
        <dsp:cNvSpPr/>
      </dsp:nvSpPr>
      <dsp:spPr>
        <a:xfrm>
          <a:off x="2613902" y="98931"/>
          <a:ext cx="2420094" cy="1161645"/>
        </a:xfrm>
        <a:prstGeom prst="rect">
          <a:avLst/>
        </a:prstGeom>
        <a:noFill/>
        <a:ln w="127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39052" tIns="165100" rIns="239052" bIns="165100" numCol="1" spcCol="1270" anchor="ctr" anchorCtr="0">
          <a:noAutofit/>
        </a:bodyPr>
        <a:lstStyle/>
        <a:p>
          <a:pPr marL="0" lvl="0" indent="0" algn="l" defTabSz="2755900">
            <a:lnSpc>
              <a:spcPct val="90000"/>
            </a:lnSpc>
            <a:spcBef>
              <a:spcPct val="0"/>
            </a:spcBef>
            <a:spcAft>
              <a:spcPct val="35000"/>
            </a:spcAft>
            <a:buNone/>
          </a:pPr>
          <a:r>
            <a:rPr lang="en-US" sz="6200" kern="1200"/>
            <a:t>02</a:t>
          </a:r>
        </a:p>
      </dsp:txBody>
      <dsp:txXfrm>
        <a:off x="2613902" y="98931"/>
        <a:ext cx="2420094" cy="1161645"/>
      </dsp:txXfrm>
    </dsp:sp>
    <dsp:sp modelId="{E6EE5030-1502-48D9-85BB-818045610D5A}">
      <dsp:nvSpPr>
        <dsp:cNvPr id="0" name=""/>
        <dsp:cNvSpPr/>
      </dsp:nvSpPr>
      <dsp:spPr>
        <a:xfrm>
          <a:off x="5227603" y="98931"/>
          <a:ext cx="2420094" cy="290411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9052" tIns="0" rIns="239052" bIns="330200" numCol="1" spcCol="1270" anchor="t" anchorCtr="0">
          <a:noAutofit/>
        </a:bodyPr>
        <a:lstStyle/>
        <a:p>
          <a:pPr marL="0" lvl="0" indent="0" algn="l" defTabSz="1155700">
            <a:lnSpc>
              <a:spcPct val="90000"/>
            </a:lnSpc>
            <a:spcBef>
              <a:spcPct val="0"/>
            </a:spcBef>
            <a:spcAft>
              <a:spcPct val="35000"/>
            </a:spcAft>
            <a:buNone/>
          </a:pPr>
          <a:r>
            <a:rPr lang="en-US" sz="2600" kern="1200" dirty="0"/>
            <a:t>State or regional exercise</a:t>
          </a:r>
        </a:p>
      </dsp:txBody>
      <dsp:txXfrm>
        <a:off x="5227603" y="1260576"/>
        <a:ext cx="2420094" cy="1742467"/>
      </dsp:txXfrm>
    </dsp:sp>
    <dsp:sp modelId="{09C16FF9-482A-4CA3-8B1E-F0CF411FDC05}">
      <dsp:nvSpPr>
        <dsp:cNvPr id="0" name=""/>
        <dsp:cNvSpPr/>
      </dsp:nvSpPr>
      <dsp:spPr>
        <a:xfrm>
          <a:off x="5227603" y="98931"/>
          <a:ext cx="2420094" cy="1161645"/>
        </a:xfrm>
        <a:prstGeom prst="rect">
          <a:avLst/>
        </a:prstGeom>
        <a:noFill/>
        <a:ln w="127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39052" tIns="165100" rIns="239052" bIns="165100" numCol="1" spcCol="1270" anchor="ctr" anchorCtr="0">
          <a:noAutofit/>
        </a:bodyPr>
        <a:lstStyle/>
        <a:p>
          <a:pPr marL="0" lvl="0" indent="0" algn="l" defTabSz="2755900">
            <a:lnSpc>
              <a:spcPct val="90000"/>
            </a:lnSpc>
            <a:spcBef>
              <a:spcPct val="0"/>
            </a:spcBef>
            <a:spcAft>
              <a:spcPct val="35000"/>
            </a:spcAft>
            <a:buNone/>
          </a:pPr>
          <a:r>
            <a:rPr lang="en-US" sz="6200" kern="1200"/>
            <a:t>03</a:t>
          </a:r>
        </a:p>
      </dsp:txBody>
      <dsp:txXfrm>
        <a:off x="5227603" y="98931"/>
        <a:ext cx="2420094" cy="1161645"/>
      </dsp:txXfrm>
    </dsp:sp>
    <dsp:sp modelId="{9D32F41D-BB78-435C-8F5E-298B9159294C}">
      <dsp:nvSpPr>
        <dsp:cNvPr id="0" name=""/>
        <dsp:cNvSpPr/>
      </dsp:nvSpPr>
      <dsp:spPr>
        <a:xfrm>
          <a:off x="7841305" y="98931"/>
          <a:ext cx="2420094" cy="290411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9052" tIns="0" rIns="239052" bIns="330200" numCol="1" spcCol="1270" anchor="t" anchorCtr="0">
          <a:noAutofit/>
        </a:bodyPr>
        <a:lstStyle/>
        <a:p>
          <a:pPr marL="0" lvl="0" indent="0" algn="l" defTabSz="1155700">
            <a:lnSpc>
              <a:spcPct val="90000"/>
            </a:lnSpc>
            <a:spcBef>
              <a:spcPct val="0"/>
            </a:spcBef>
            <a:spcAft>
              <a:spcPct val="35000"/>
            </a:spcAft>
            <a:buNone/>
          </a:pPr>
          <a:r>
            <a:rPr lang="en-US" sz="2600" kern="1200" dirty="0"/>
            <a:t>I’ll just do it myself, thanks </a:t>
          </a:r>
        </a:p>
      </dsp:txBody>
      <dsp:txXfrm>
        <a:off x="7841305" y="1260576"/>
        <a:ext cx="2420094" cy="1742467"/>
      </dsp:txXfrm>
    </dsp:sp>
    <dsp:sp modelId="{F43D5F6D-781C-4A09-96BA-96C6F7EBBA28}">
      <dsp:nvSpPr>
        <dsp:cNvPr id="0" name=""/>
        <dsp:cNvSpPr/>
      </dsp:nvSpPr>
      <dsp:spPr>
        <a:xfrm>
          <a:off x="7841305" y="98931"/>
          <a:ext cx="2420094" cy="1161645"/>
        </a:xfrm>
        <a:prstGeom prst="rect">
          <a:avLst/>
        </a:prstGeom>
        <a:noFill/>
        <a:ln w="127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39052" tIns="165100" rIns="239052" bIns="165100" numCol="1" spcCol="1270" anchor="ctr" anchorCtr="0">
          <a:noAutofit/>
        </a:bodyPr>
        <a:lstStyle/>
        <a:p>
          <a:pPr marL="0" lvl="0" indent="0" algn="l" defTabSz="2755900">
            <a:lnSpc>
              <a:spcPct val="90000"/>
            </a:lnSpc>
            <a:spcBef>
              <a:spcPct val="0"/>
            </a:spcBef>
            <a:spcAft>
              <a:spcPct val="35000"/>
            </a:spcAft>
            <a:buNone/>
          </a:pPr>
          <a:r>
            <a:rPr lang="en-US" sz="6200" kern="1200"/>
            <a:t>04</a:t>
          </a:r>
        </a:p>
      </dsp:txBody>
      <dsp:txXfrm>
        <a:off x="7841305" y="98931"/>
        <a:ext cx="2420094" cy="116164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A0A87D-96D2-4BA0-B207-D38CB7A48EB3}" type="datetimeFigureOut">
              <a:rPr lang="en-US" smtClean="0"/>
              <a:t>6/5/2022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ED6644-A35A-4A56-96DB-94DC2DC13E3F}" type="slidenum">
              <a:rPr lang="en-US" smtClean="0"/>
              <a:t>‹#›</a:t>
            </a:fld>
            <a:endParaRPr lang="en-US"/>
          </a:p>
        </p:txBody>
      </p:sp>
    </p:spTree>
    <p:extLst>
      <p:ext uri="{BB962C8B-B14F-4D97-AF65-F5344CB8AC3E}">
        <p14:creationId xmlns:p14="http://schemas.microsoft.com/office/powerpoint/2010/main" val="5727487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ED6644-A35A-4A56-96DB-94DC2DC13E3F}" type="slidenum">
              <a:rPr lang="en-US" smtClean="0"/>
              <a:t>1</a:t>
            </a:fld>
            <a:endParaRPr lang="en-US"/>
          </a:p>
        </p:txBody>
      </p:sp>
    </p:spTree>
    <p:extLst>
      <p:ext uri="{BB962C8B-B14F-4D97-AF65-F5344CB8AC3E}">
        <p14:creationId xmlns:p14="http://schemas.microsoft.com/office/powerpoint/2010/main" val="3372771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best time to plan for a crisis is BEFORE it happens</a:t>
            </a:r>
          </a:p>
          <a:p>
            <a:endParaRPr lang="en-US" dirty="0"/>
          </a:p>
          <a:p>
            <a:r>
              <a:rPr lang="en-US" dirty="0"/>
              <a:t>In this workshop, we’ll talk about how to plan, how to train, and what to do in the first hour after a crisis.</a:t>
            </a:r>
          </a:p>
          <a:p>
            <a:endParaRPr lang="en-US" dirty="0"/>
          </a:p>
          <a:p>
            <a:r>
              <a:rPr lang="en-US" dirty="0"/>
              <a:t>At the end of this session, you’ll be able to:</a:t>
            </a:r>
          </a:p>
          <a:p>
            <a:pPr marL="171450" indent="-171450">
              <a:buFont typeface="Arial" panose="020B0604020202020204" pitchFamily="34" charset="0"/>
              <a:buChar char="•"/>
            </a:pPr>
            <a:r>
              <a:rPr lang="en-US" dirty="0"/>
              <a:t>Research and identify the common types of crises your agency could face</a:t>
            </a:r>
          </a:p>
          <a:p>
            <a:pPr marL="171450" indent="-171450">
              <a:buFont typeface="Arial" panose="020B0604020202020204" pitchFamily="34" charset="0"/>
              <a:buChar char="•"/>
            </a:pPr>
            <a:r>
              <a:rPr lang="en-US" dirty="0"/>
              <a:t>Discuss the plans, policies and procedures that shape your agency’s crisis communication response</a:t>
            </a:r>
          </a:p>
          <a:p>
            <a:pPr marL="171450" indent="-171450">
              <a:buFont typeface="Arial" panose="020B0604020202020204" pitchFamily="34" charset="0"/>
              <a:buChar char="•"/>
            </a:pPr>
            <a:r>
              <a:rPr lang="en-US" dirty="0"/>
              <a:t>Identify ways to integrate your communications and PIO team into training exercises</a:t>
            </a:r>
          </a:p>
          <a:p>
            <a:pPr marL="171450" indent="-171450">
              <a:buFont typeface="Arial" panose="020B0604020202020204" pitchFamily="34" charset="0"/>
              <a:buChar char="•"/>
            </a:pPr>
            <a:r>
              <a:rPr lang="en-US" dirty="0"/>
              <a:t>List the steps you and your communications team should take in the first hour after a crisis </a:t>
            </a:r>
          </a:p>
          <a:p>
            <a:pPr marL="171450" indent="-171450">
              <a:buFont typeface="Arial" panose="020B0604020202020204" pitchFamily="34" charset="0"/>
              <a:buChar char="•"/>
            </a:pPr>
            <a:r>
              <a:rPr lang="en-US" dirty="0"/>
              <a:t>Discuss effective first-hour holding statements and multimedia content </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b="0" i="0" dirty="0">
                <a:solidFill>
                  <a:srgbClr val="222222"/>
                </a:solidFill>
                <a:effectLst/>
                <a:latin typeface="Arial" panose="020B0604020202020204" pitchFamily="34" charset="0"/>
              </a:rPr>
              <a:t>We’ve only got an hour so it might seem like a lot to cover but never fear: </a:t>
            </a:r>
          </a:p>
          <a:p>
            <a:pPr marL="0" indent="0">
              <a:buFont typeface="Arial" panose="020B0604020202020204" pitchFamily="34" charset="0"/>
              <a:buNone/>
            </a:pPr>
            <a:r>
              <a:rPr lang="en-US" b="0" i="0" dirty="0">
                <a:solidFill>
                  <a:srgbClr val="222222"/>
                </a:solidFill>
                <a:effectLst/>
                <a:latin typeface="Arial" panose="020B0604020202020204" pitchFamily="34" charset="0"/>
              </a:rPr>
              <a:t>I’ve put together a lot of one pagers and handouts that you can refer back to after we’re done here. </a:t>
            </a:r>
          </a:p>
          <a:p>
            <a:pPr marL="0" indent="0">
              <a:buFont typeface="Arial" panose="020B0604020202020204" pitchFamily="34" charset="0"/>
              <a:buNone/>
            </a:pPr>
            <a:endParaRPr lang="en-US" b="0" i="0" dirty="0">
              <a:solidFill>
                <a:srgbClr val="222222"/>
              </a:solidFill>
              <a:effectLst/>
              <a:latin typeface="Arial" panose="020B0604020202020204" pitchFamily="34" charset="0"/>
            </a:endParaRPr>
          </a:p>
          <a:p>
            <a:pPr marL="0" indent="0">
              <a:buFont typeface="Arial" panose="020B0604020202020204" pitchFamily="34" charset="0"/>
              <a:buNone/>
            </a:pPr>
            <a:r>
              <a:rPr lang="en-US" b="0" i="0" dirty="0">
                <a:solidFill>
                  <a:srgbClr val="222222"/>
                </a:solidFill>
                <a:effectLst/>
                <a:latin typeface="Arial" panose="020B0604020202020204" pitchFamily="34" charset="0"/>
              </a:rPr>
              <a:t>And you can reach out to me at any time.</a:t>
            </a:r>
          </a:p>
          <a:p>
            <a:pPr marL="0" indent="0">
              <a:buFont typeface="Arial" panose="020B0604020202020204" pitchFamily="34" charset="0"/>
              <a:buNone/>
            </a:pPr>
            <a:endParaRPr lang="en-US" b="0" i="0" dirty="0">
              <a:solidFill>
                <a:srgbClr val="222222"/>
              </a:solidFill>
              <a:effectLst/>
              <a:latin typeface="Arial" panose="020B0604020202020204" pitchFamily="34" charset="0"/>
            </a:endParaRPr>
          </a:p>
          <a:p>
            <a:pPr marL="0" indent="0">
              <a:buFont typeface="Arial" panose="020B0604020202020204" pitchFamily="34" charset="0"/>
              <a:buNone/>
            </a:pPr>
            <a:r>
              <a:rPr lang="en-US" b="0" i="0" dirty="0">
                <a:solidFill>
                  <a:srgbClr val="222222"/>
                </a:solidFill>
                <a:effectLst/>
                <a:latin typeface="Arial" panose="020B0604020202020204" pitchFamily="34" charset="0"/>
              </a:rPr>
              <a:t>So let’s get started.</a:t>
            </a:r>
          </a:p>
        </p:txBody>
      </p:sp>
      <p:sp>
        <p:nvSpPr>
          <p:cNvPr id="4" name="Slide Number Placeholder 3"/>
          <p:cNvSpPr>
            <a:spLocks noGrp="1"/>
          </p:cNvSpPr>
          <p:nvPr>
            <p:ph type="sldNum" sz="quarter" idx="5"/>
          </p:nvPr>
        </p:nvSpPr>
        <p:spPr/>
        <p:txBody>
          <a:bodyPr/>
          <a:lstStyle/>
          <a:p>
            <a:fld id="{8CED6644-A35A-4A56-96DB-94DC2DC13E3F}" type="slidenum">
              <a:rPr lang="en-US" smtClean="0"/>
              <a:t>2</a:t>
            </a:fld>
            <a:endParaRPr lang="en-US"/>
          </a:p>
        </p:txBody>
      </p:sp>
    </p:spTree>
    <p:extLst>
      <p:ext uri="{BB962C8B-B14F-4D97-AF65-F5344CB8AC3E}">
        <p14:creationId xmlns:p14="http://schemas.microsoft.com/office/powerpoint/2010/main" val="39153674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things first: Let’s hear from you</a:t>
            </a:r>
          </a:p>
          <a:p>
            <a:endParaRPr lang="en-US" dirty="0"/>
          </a:p>
          <a:p>
            <a:r>
              <a:rPr lang="en-US" dirty="0"/>
              <a:t>There’s been a natural disaster in your area. How confident are you that you know what to do first?</a:t>
            </a:r>
          </a:p>
          <a:p>
            <a:pPr marL="171450" indent="-171450">
              <a:buFont typeface="Arial" panose="020B0604020202020204" pitchFamily="34" charset="0"/>
              <a:buChar char="•"/>
            </a:pPr>
            <a:r>
              <a:rPr lang="en-US" dirty="0"/>
              <a:t>Not confident at all</a:t>
            </a:r>
          </a:p>
          <a:p>
            <a:pPr marL="171450" indent="-171450">
              <a:buFont typeface="Arial" panose="020B0604020202020204" pitchFamily="34" charset="0"/>
              <a:buChar char="•"/>
            </a:pPr>
            <a:r>
              <a:rPr lang="en-US" dirty="0"/>
              <a:t>Slightly confident</a:t>
            </a:r>
          </a:p>
          <a:p>
            <a:pPr marL="171450" indent="-171450">
              <a:buFont typeface="Arial" panose="020B0604020202020204" pitchFamily="34" charset="0"/>
              <a:buChar char="•"/>
            </a:pPr>
            <a:r>
              <a:rPr lang="en-US" dirty="0"/>
              <a:t>Somewhat confident</a:t>
            </a:r>
          </a:p>
          <a:p>
            <a:pPr marL="171450" indent="-171450">
              <a:buFont typeface="Arial" panose="020B0604020202020204" pitchFamily="34" charset="0"/>
              <a:buChar char="•"/>
            </a:pPr>
            <a:r>
              <a:rPr lang="en-US" dirty="0"/>
              <a:t>Fairly confident</a:t>
            </a:r>
          </a:p>
          <a:p>
            <a:pPr marL="171450" indent="-171450">
              <a:buFont typeface="Arial" panose="020B0604020202020204" pitchFamily="34" charset="0"/>
              <a:buChar char="•"/>
            </a:pPr>
            <a:r>
              <a:rPr lang="en-US" dirty="0"/>
              <a:t>Completely confident</a:t>
            </a:r>
          </a:p>
          <a:p>
            <a:pPr marL="171450" indent="-171450">
              <a:buFont typeface="Arial" panose="020B0604020202020204" pitchFamily="34" charset="0"/>
              <a:buChar char="•"/>
            </a:pPr>
            <a:r>
              <a:rPr lang="en-US" dirty="0"/>
              <a:t>Not sure</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That’s OK! That’s why we’re all here. The goal is to move you up one notch on the confidence scale by the time we leave this Zoom.</a:t>
            </a:r>
          </a:p>
        </p:txBody>
      </p:sp>
      <p:sp>
        <p:nvSpPr>
          <p:cNvPr id="4" name="Slide Number Placeholder 3"/>
          <p:cNvSpPr>
            <a:spLocks noGrp="1"/>
          </p:cNvSpPr>
          <p:nvPr>
            <p:ph type="sldNum" sz="quarter" idx="5"/>
          </p:nvPr>
        </p:nvSpPr>
        <p:spPr/>
        <p:txBody>
          <a:bodyPr/>
          <a:lstStyle/>
          <a:p>
            <a:fld id="{8CED6644-A35A-4A56-96DB-94DC2DC13E3F}" type="slidenum">
              <a:rPr lang="en-US" smtClean="0"/>
              <a:t>3</a:t>
            </a:fld>
            <a:endParaRPr lang="en-US"/>
          </a:p>
        </p:txBody>
      </p:sp>
    </p:spTree>
    <p:extLst>
      <p:ext uri="{BB962C8B-B14F-4D97-AF65-F5344CB8AC3E}">
        <p14:creationId xmlns:p14="http://schemas.microsoft.com/office/powerpoint/2010/main" val="21919631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difference between RISK and CRISIS is fairly simple: Risk is what MIGHT go wrong. Crisis is what IS going wrong. One is future, one is present.</a:t>
            </a:r>
          </a:p>
          <a:p>
            <a:endParaRPr lang="en-US" dirty="0"/>
          </a:p>
          <a:p>
            <a:r>
              <a:rPr lang="en-US" dirty="0"/>
              <a:t>We can’t predict the future, but we usually can anticipate the risks most likely to occur in our communities.</a:t>
            </a:r>
          </a:p>
          <a:p>
            <a:endParaRPr lang="en-US" dirty="0"/>
          </a:p>
          <a:p>
            <a:r>
              <a:rPr lang="en-US" dirty="0"/>
              <a:t>Why does that matter? Because we can put mitigation strategies in place before they happen.</a:t>
            </a:r>
          </a:p>
          <a:p>
            <a:endParaRPr lang="en-US" dirty="0"/>
          </a:p>
          <a:p>
            <a:r>
              <a:rPr lang="en-US" dirty="0"/>
              <a:t>Mitigation is just as important for communication as it is for flooding or wildfire or any other emergency.</a:t>
            </a:r>
          </a:p>
          <a:p>
            <a:endParaRPr lang="en-US" dirty="0"/>
          </a:p>
          <a:p>
            <a:endParaRPr lang="en-US" dirty="0"/>
          </a:p>
          <a:p>
            <a:endParaRPr lang="en-US" dirty="0"/>
          </a:p>
          <a:p>
            <a:r>
              <a:rPr lang="en-US" b="1" dirty="0"/>
              <a:t>Sources: </a:t>
            </a:r>
          </a:p>
          <a:p>
            <a:endParaRPr lang="en-US" dirty="0"/>
          </a:p>
          <a:p>
            <a:r>
              <a:rPr lang="en-US" dirty="0"/>
              <a:t>Dr. Peter M. Sandman Crisis Communication (n.d.) </a:t>
            </a:r>
            <a:r>
              <a:rPr lang="en-US" i="1" dirty="0"/>
              <a:t>Crisis Communication (High Hazard, High Outrage). https://www.psandman.com/index-CC.htm</a:t>
            </a:r>
            <a:endParaRPr lang="en-US" dirty="0"/>
          </a:p>
        </p:txBody>
      </p:sp>
      <p:sp>
        <p:nvSpPr>
          <p:cNvPr id="4" name="Slide Number Placeholder 3"/>
          <p:cNvSpPr>
            <a:spLocks noGrp="1"/>
          </p:cNvSpPr>
          <p:nvPr>
            <p:ph type="sldNum" sz="quarter" idx="5"/>
          </p:nvPr>
        </p:nvSpPr>
        <p:spPr/>
        <p:txBody>
          <a:bodyPr/>
          <a:lstStyle/>
          <a:p>
            <a:fld id="{8CED6644-A35A-4A56-96DB-94DC2DC13E3F}" type="slidenum">
              <a:rPr lang="en-US" smtClean="0"/>
              <a:t>4</a:t>
            </a:fld>
            <a:endParaRPr lang="en-US"/>
          </a:p>
        </p:txBody>
      </p:sp>
    </p:spTree>
    <p:extLst>
      <p:ext uri="{BB962C8B-B14F-4D97-AF65-F5344CB8AC3E}">
        <p14:creationId xmlns:p14="http://schemas.microsoft.com/office/powerpoint/2010/main" val="2476671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What’s likely to go wrong? It could be anything.</a:t>
            </a:r>
          </a:p>
          <a:p>
            <a:endParaRPr lang="en-US" dirty="0"/>
          </a:p>
          <a:p>
            <a:r>
              <a:rPr lang="en-US" dirty="0"/>
              <a:t>Like this photo here. It’s from the 2016 Break Free protest that shut down this rail line and two local oil refineries. We planned ahead for the protest – because the protesters announced their intentions far enough in advance that we set up an EOC and a JIC.  We’d even planned what to say during the inevitable arrests. What didn’t we plan for? </a:t>
            </a:r>
          </a:p>
          <a:p>
            <a:endParaRPr lang="en-US" dirty="0"/>
          </a:p>
          <a:p>
            <a:r>
              <a:rPr lang="en-US" dirty="0"/>
              <a:t>The garbage scandal. Yep. When the protesters were arrested, booked, and released ~48 hours later, any personal items they left near the scene had been collected and taken to the county’s dump. </a:t>
            </a:r>
          </a:p>
          <a:p>
            <a:endParaRPr lang="en-US" dirty="0"/>
          </a:p>
          <a:p>
            <a:r>
              <a:rPr lang="en-US" dirty="0"/>
              <a:t>They were outraged and THAT made the news. Not the protest itself. What we did with their belongings. </a:t>
            </a:r>
          </a:p>
          <a:p>
            <a:endParaRPr lang="en-US" dirty="0"/>
          </a:p>
          <a:p>
            <a:r>
              <a:rPr lang="en-US" dirty="0"/>
              <a:t>I tell you that to tell you this:</a:t>
            </a:r>
          </a:p>
          <a:p>
            <a:endParaRPr lang="en-US" dirty="0"/>
          </a:p>
          <a:p>
            <a:r>
              <a:rPr lang="en-US" dirty="0"/>
              <a:t>YOU are (probably) the expert on what could go wrong in your community. Really! You don’t need me to help you identify the risks.</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YOU know the climate, and major businesses or industries, and the annual events in your area.</a:t>
            </a:r>
          </a:p>
          <a:p>
            <a:pPr marL="628650" lvl="1" indent="-171450">
              <a:buFont typeface="Arial" panose="020B0604020202020204" pitchFamily="34" charset="0"/>
              <a:buChar char="•"/>
            </a:pPr>
            <a:r>
              <a:rPr lang="en-US" dirty="0"/>
              <a:t>For example, I live on an island in Washington state.</a:t>
            </a:r>
          </a:p>
          <a:p>
            <a:pPr marL="628650" lvl="1" indent="-171450">
              <a:buFont typeface="Arial" panose="020B0604020202020204" pitchFamily="34" charset="0"/>
              <a:buChar char="•"/>
            </a:pPr>
            <a:r>
              <a:rPr lang="en-US" dirty="0"/>
              <a:t>I know I’m at risk for: Tsunami, earthquakes, coastal flooding, windstorms, and possibly volcanic eruptions – those are natural hazards.</a:t>
            </a:r>
          </a:p>
          <a:p>
            <a:pPr marL="628650" lvl="1" indent="-171450">
              <a:buFont typeface="Arial" panose="020B0604020202020204" pitchFamily="34" charset="0"/>
              <a:buChar char="•"/>
            </a:pPr>
            <a:r>
              <a:rPr lang="en-US" dirty="0"/>
              <a:t>I’m also at risk for a refinery fire or explosion, or a military plane crash because I’m one island over from a naval air station – those are called man-made hazards.</a:t>
            </a:r>
          </a:p>
          <a:p>
            <a:pPr marL="171450" lvl="0" indent="-171450">
              <a:buFont typeface="Arial" panose="020B0604020202020204" pitchFamily="34" charset="0"/>
              <a:buChar char="•"/>
            </a:pPr>
            <a:endParaRPr lang="en-US" i="0" dirty="0"/>
          </a:p>
          <a:p>
            <a:pPr marL="171450" lvl="0" indent="-171450">
              <a:buFont typeface="Arial" panose="020B0604020202020204" pitchFamily="34" charset="0"/>
              <a:buChar char="•"/>
            </a:pPr>
            <a:r>
              <a:rPr lang="en-US" i="0" dirty="0"/>
              <a:t>Natural or manmade hazards can affect any of our communities at any time. </a:t>
            </a:r>
          </a:p>
          <a:p>
            <a:pPr marL="171450" lvl="0" indent="-171450">
              <a:buFont typeface="Arial" panose="020B0604020202020204" pitchFamily="34" charset="0"/>
              <a:buChar char="•"/>
            </a:pPr>
            <a:r>
              <a:rPr lang="en-US" i="0" dirty="0"/>
              <a:t>Sometimes we get advance warning: Think NWS alerts for tornado, hurricane, flood forecasts – red flag warnings, etc. Sometimes we don’t.</a:t>
            </a:r>
          </a:p>
          <a:p>
            <a:pPr marL="171450" lvl="0" indent="-171450">
              <a:buFont typeface="Arial" panose="020B0604020202020204" pitchFamily="34" charset="0"/>
              <a:buChar char="•"/>
            </a:pPr>
            <a:endParaRPr lang="en-US" i="0" dirty="0"/>
          </a:p>
          <a:p>
            <a:pPr marL="0" lvl="0" indent="0">
              <a:buFont typeface="Arial" panose="020B0604020202020204" pitchFamily="34" charset="0"/>
              <a:buNone/>
            </a:pPr>
            <a:r>
              <a:rPr lang="en-US" i="0" dirty="0"/>
              <a:t>Another way we can figure out what might go wrong is to look back at historic events.in our area. </a:t>
            </a:r>
          </a:p>
          <a:p>
            <a:pPr marL="171450" lvl="0" indent="-171450">
              <a:buFont typeface="Arial" panose="020B0604020202020204" pitchFamily="34" charset="0"/>
              <a:buChar char="•"/>
            </a:pPr>
            <a:r>
              <a:rPr lang="en-US" i="0" dirty="0"/>
              <a:t>For Washington,  a recent historic event that could happen again (not soon, we hope) was the 1980 eruption of Mount Saint Helens.</a:t>
            </a:r>
          </a:p>
          <a:p>
            <a:pPr marL="171450" lvl="0" indent="-171450">
              <a:buFont typeface="Arial" panose="020B0604020202020204" pitchFamily="34" charset="0"/>
              <a:buChar char="•"/>
            </a:pPr>
            <a:r>
              <a:rPr lang="en-US" i="0" dirty="0"/>
              <a:t>Historic events give us perspective on what HAS happened and what COULD happen again.</a:t>
            </a:r>
          </a:p>
          <a:p>
            <a:pPr marL="171450" lvl="0" indent="-171450">
              <a:buFont typeface="Arial" panose="020B0604020202020204" pitchFamily="34" charset="0"/>
              <a:buChar char="•"/>
            </a:pPr>
            <a:endParaRPr lang="en-US" i="0" dirty="0"/>
          </a:p>
          <a:p>
            <a:pPr marL="0" lvl="0" indent="0">
              <a:buFont typeface="Arial" panose="020B0604020202020204" pitchFamily="34" charset="0"/>
              <a:buNone/>
            </a:pPr>
            <a:endParaRPr lang="en-US" i="0" dirty="0"/>
          </a:p>
          <a:p>
            <a:pPr marL="0" lvl="0" indent="0">
              <a:buFont typeface="Arial" panose="020B0604020202020204" pitchFamily="34" charset="0"/>
              <a:buNone/>
            </a:pPr>
            <a:r>
              <a:rPr lang="en-US" i="0" dirty="0"/>
              <a:t>Now let’s think about vulnerabilities. Not just WHAT the risk is but WHO is at risk.</a:t>
            </a:r>
          </a:p>
          <a:p>
            <a:pPr marL="171450" lvl="0" indent="-171450">
              <a:buFont typeface="Arial" panose="020B0604020202020204" pitchFamily="34" charset="0"/>
              <a:buChar char="•"/>
            </a:pPr>
            <a:r>
              <a:rPr lang="en-US" sz="1800" i="0" dirty="0">
                <a:solidFill>
                  <a:srgbClr val="000000"/>
                </a:solidFill>
                <a:effectLst/>
                <a:latin typeface="Times New Roman" panose="02020603050405020304" pitchFamily="18" charset="0"/>
              </a:rPr>
              <a:t>Who could be impacted by the hazards in your area and how bad could it be?</a:t>
            </a:r>
          </a:p>
          <a:p>
            <a:pPr marL="628650" lvl="1" indent="-171450">
              <a:buFont typeface="Arial" panose="020B0604020202020204" pitchFamily="34" charset="0"/>
              <a:buChar char="•"/>
            </a:pPr>
            <a:r>
              <a:rPr lang="en-US" i="0" dirty="0">
                <a:solidFill>
                  <a:srgbClr val="000000"/>
                </a:solidFill>
                <a:effectLst/>
                <a:latin typeface="Times New Roman" panose="02020603050405020304" pitchFamily="18" charset="0"/>
              </a:rPr>
              <a:t>Infrastructure like roads and power grids</a:t>
            </a:r>
          </a:p>
          <a:p>
            <a:pPr marL="628650" lvl="1" indent="-171450">
              <a:buFont typeface="Arial" panose="020B0604020202020204" pitchFamily="34" charset="0"/>
              <a:buChar char="•"/>
            </a:pPr>
            <a:r>
              <a:rPr lang="en-US" i="0" dirty="0">
                <a:solidFill>
                  <a:srgbClr val="000000"/>
                </a:solidFill>
                <a:effectLst/>
                <a:latin typeface="Times New Roman" panose="02020603050405020304" pitchFamily="18" charset="0"/>
              </a:rPr>
              <a:t>Hospitals and businesses</a:t>
            </a:r>
          </a:p>
          <a:p>
            <a:pPr marL="628650" lvl="1" indent="-171450">
              <a:buFont typeface="Arial" panose="020B0604020202020204" pitchFamily="34" charset="0"/>
              <a:buChar char="•"/>
            </a:pPr>
            <a:r>
              <a:rPr lang="en-US" i="0" dirty="0">
                <a:solidFill>
                  <a:srgbClr val="000000"/>
                </a:solidFill>
                <a:effectLst/>
                <a:latin typeface="Times New Roman" panose="02020603050405020304" pitchFamily="18" charset="0"/>
              </a:rPr>
              <a:t>Vulnerable populations</a:t>
            </a:r>
          </a:p>
          <a:p>
            <a:pPr marL="628650" lvl="1" indent="-171450">
              <a:buFont typeface="Arial" panose="020B0604020202020204" pitchFamily="34" charset="0"/>
              <a:buChar char="•"/>
            </a:pPr>
            <a:r>
              <a:rPr lang="en-US" i="0" dirty="0">
                <a:solidFill>
                  <a:srgbClr val="000000"/>
                </a:solidFill>
                <a:effectLst/>
                <a:latin typeface="Times New Roman" panose="02020603050405020304" pitchFamily="18" charset="0"/>
              </a:rPr>
              <a:t>The list goes on…</a:t>
            </a:r>
          </a:p>
          <a:p>
            <a:pPr marL="628650" lvl="1" indent="-171450">
              <a:buFont typeface="Arial" panose="020B0604020202020204" pitchFamily="34" charset="0"/>
              <a:buChar char="•"/>
            </a:pPr>
            <a:endParaRPr lang="en-US" i="0" dirty="0">
              <a:solidFill>
                <a:srgbClr val="000000"/>
              </a:solidFill>
              <a:effectLst/>
              <a:latin typeface="Times New Roman" panose="02020603050405020304" pitchFamily="18" charset="0"/>
            </a:endParaRPr>
          </a:p>
          <a:p>
            <a:pPr marL="171450" lvl="0" indent="-171450">
              <a:buFont typeface="Arial" panose="020B0604020202020204" pitchFamily="34" charset="0"/>
              <a:buChar char="•"/>
            </a:pPr>
            <a:r>
              <a:rPr lang="en-US" i="0" dirty="0">
                <a:solidFill>
                  <a:srgbClr val="000000"/>
                </a:solidFill>
                <a:effectLst/>
                <a:latin typeface="Times New Roman" panose="02020603050405020304" pitchFamily="18" charset="0"/>
              </a:rPr>
              <a:t>To sum up: The first step in making or updating a crisis plan plan is to figure out what could go wrong – in detail.</a:t>
            </a:r>
          </a:p>
          <a:p>
            <a:pPr marL="457200" lvl="1" indent="0">
              <a:buFont typeface="Arial" panose="020B0604020202020204" pitchFamily="34" charset="0"/>
              <a:buNone/>
            </a:pPr>
            <a:endParaRPr lang="en-US" i="0" dirty="0"/>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Source: </a:t>
            </a:r>
          </a:p>
          <a:p>
            <a:pPr marL="0" indent="0">
              <a:buFont typeface="Arial" panose="020B0604020202020204" pitchFamily="34" charset="0"/>
              <a:buNone/>
            </a:pPr>
            <a:r>
              <a:rPr lang="en-US" dirty="0"/>
              <a:t>Unit 3: Threat/Hazard Assessment. FEMA. Retrieved April 19, 2022, from https://www.fema.gov/pdf/plan/prevent/rms/155/e155_unit_iii.pdf </a:t>
            </a:r>
          </a:p>
          <a:p>
            <a:pPr marL="0" indent="0">
              <a:buFont typeface="Arial" panose="020B0604020202020204" pitchFamily="34" charset="0"/>
              <a:buNone/>
            </a:pPr>
            <a:r>
              <a:rPr lang="en-US" dirty="0"/>
              <a:t>Unit 13: Hazards Risk Management. FEMA. </a:t>
            </a:r>
            <a:r>
              <a:rPr lang="en-US" i="1" dirty="0"/>
              <a:t>Scope Community Vulnerability.</a:t>
            </a:r>
            <a:r>
              <a:rPr lang="en-US" i="0" dirty="0"/>
              <a:t> Retrieved April 19, 2022, from https://training.fema.gov/hiedu/docs/hazriskmanage/hazards%20risk%20mtmt%20-%20session%2013%20-%20scope%20community%20vulnerability.doc</a:t>
            </a:r>
            <a:endParaRPr lang="en-US" dirty="0"/>
          </a:p>
        </p:txBody>
      </p:sp>
      <p:sp>
        <p:nvSpPr>
          <p:cNvPr id="4" name="Slide Number Placeholder 3"/>
          <p:cNvSpPr>
            <a:spLocks noGrp="1"/>
          </p:cNvSpPr>
          <p:nvPr>
            <p:ph type="sldNum" sz="quarter" idx="5"/>
          </p:nvPr>
        </p:nvSpPr>
        <p:spPr/>
        <p:txBody>
          <a:bodyPr/>
          <a:lstStyle/>
          <a:p>
            <a:fld id="{8CED6644-A35A-4A56-96DB-94DC2DC13E3F}" type="slidenum">
              <a:rPr lang="en-US" smtClean="0"/>
              <a:t>5</a:t>
            </a:fld>
            <a:endParaRPr lang="en-US"/>
          </a:p>
        </p:txBody>
      </p:sp>
    </p:spTree>
    <p:extLst>
      <p:ext uri="{BB962C8B-B14F-4D97-AF65-F5344CB8AC3E}">
        <p14:creationId xmlns:p14="http://schemas.microsoft.com/office/powerpoint/2010/main" val="19918166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responsibility for thinking about all the things that could go wrong is NOT ENTIRELY ON YOU! </a:t>
            </a:r>
          </a:p>
          <a:p>
            <a:endParaRPr lang="en-US" dirty="0"/>
          </a:p>
          <a:p>
            <a:r>
              <a:rPr lang="en-US" dirty="0"/>
              <a:t>In many cases, the research you need has already been done by someone else. </a:t>
            </a:r>
          </a:p>
          <a:p>
            <a:endParaRPr lang="en-US" b="0" u="sng" dirty="0"/>
          </a:p>
          <a:p>
            <a:r>
              <a:rPr lang="en-US" b="0" u="none" dirty="0"/>
              <a:t>How many of you know your emergency management colleagues?</a:t>
            </a:r>
          </a:p>
          <a:p>
            <a:endParaRPr lang="en-US" dirty="0"/>
          </a:p>
          <a:p>
            <a:r>
              <a:rPr lang="en-US" dirty="0"/>
              <a:t>If you don’t, add that to your to-do list for the next quarter. You’ll want to know these folks before an emergency – and they might be able to help you with your emergency communication planning.</a:t>
            </a:r>
          </a:p>
          <a:p>
            <a:endParaRPr lang="en-US" dirty="0"/>
          </a:p>
          <a:p>
            <a:r>
              <a:rPr lang="en-US" dirty="0"/>
              <a:t>Their job is to create plans that (among other things) identify risks and mitigation measures. You can look for:</a:t>
            </a:r>
          </a:p>
          <a:p>
            <a:pPr marL="171450" indent="-171450">
              <a:buFont typeface="Arial" panose="020B0604020202020204" pitchFamily="34" charset="0"/>
              <a:buChar char="•"/>
            </a:pPr>
            <a:r>
              <a:rPr lang="en-US" dirty="0"/>
              <a:t>THIRA – Threat and Hazard Identification and Risk Assessment </a:t>
            </a:r>
          </a:p>
          <a:p>
            <a:pPr marL="171450" indent="-171450">
              <a:buFont typeface="Arial" panose="020B0604020202020204" pitchFamily="34" charset="0"/>
              <a:buChar char="•"/>
            </a:pPr>
            <a:r>
              <a:rPr lang="en-US" dirty="0"/>
              <a:t>HVA – Hazard Vulnerability Analysis or Assessment</a:t>
            </a:r>
          </a:p>
          <a:p>
            <a:pPr marL="171450" indent="-171450">
              <a:buFont typeface="Arial" panose="020B0604020202020204" pitchFamily="34" charset="0"/>
              <a:buChar char="•"/>
            </a:pPr>
            <a:r>
              <a:rPr lang="en-US" dirty="0"/>
              <a:t>CEMP – Comprehensive Emergency Management Plans</a:t>
            </a:r>
          </a:p>
          <a:p>
            <a:pPr marL="171450" indent="-171450">
              <a:buFont typeface="Arial" panose="020B0604020202020204" pitchFamily="34" charset="0"/>
              <a:buChar char="•"/>
            </a:pPr>
            <a:r>
              <a:rPr lang="en-US" dirty="0"/>
              <a:t>NHMP – Natural Hazard Mitigation Plan</a:t>
            </a:r>
          </a:p>
          <a:p>
            <a:pPr marL="171450" indent="-171450">
              <a:buFont typeface="Arial" panose="020B0604020202020204" pitchFamily="34" charset="0"/>
              <a:buChar char="•"/>
            </a:pPr>
            <a:r>
              <a:rPr lang="en-US" dirty="0"/>
              <a:t>COOP – Continuity of Operations Plan</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You don’t have to be an emergency manager to get value from these plans. Essentially, some of that “what could go wrong” work has been done for you. </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These plans should identify common hazards/threats/risks and the mitigation or preparedness measures the agency has in place to address them.</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You can review these plans and use the information to refine your list of potential risks AND your emergency messaging plans .</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For example, these plans may tell you about designated shelter locations or evacuation routes. </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That information helps you communicate better in a crisis. </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Rather than saying “Evacuate your home and go to the nearest shelter,” you can say “Residents of LOCATION can evacuate to SPECIFIC SHELTER.” </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You can even create custom Google Maps with evacuation routes or shelter locations, </a:t>
            </a:r>
            <a:r>
              <a:rPr lang="en-US" dirty="0" err="1"/>
              <a:t>etc</a:t>
            </a:r>
            <a:r>
              <a:rPr lang="en-US" dirty="0"/>
              <a:t> and have those maps ready to use in a crisis.</a:t>
            </a:r>
          </a:p>
          <a:p>
            <a:pPr marL="0" indent="0">
              <a:buFont typeface="Arial" panose="020B0604020202020204" pitchFamily="34" charset="0"/>
              <a:buNone/>
            </a:pPr>
            <a:r>
              <a:rPr lang="en-US" dirty="0"/>
              <a:t>Resources:</a:t>
            </a:r>
          </a:p>
          <a:p>
            <a:pPr marL="0" indent="0">
              <a:buFont typeface="Arial" panose="020B0604020202020204" pitchFamily="34" charset="0"/>
              <a:buNone/>
            </a:pPr>
            <a:r>
              <a:rPr lang="en-US" dirty="0"/>
              <a:t>https://www.ready.gov/risk-assessment </a:t>
            </a:r>
          </a:p>
        </p:txBody>
      </p:sp>
      <p:sp>
        <p:nvSpPr>
          <p:cNvPr id="4" name="Slide Number Placeholder 3"/>
          <p:cNvSpPr>
            <a:spLocks noGrp="1"/>
          </p:cNvSpPr>
          <p:nvPr>
            <p:ph type="sldNum" sz="quarter" idx="5"/>
          </p:nvPr>
        </p:nvSpPr>
        <p:spPr/>
        <p:txBody>
          <a:bodyPr/>
          <a:lstStyle/>
          <a:p>
            <a:fld id="{8CED6644-A35A-4A56-96DB-94DC2DC13E3F}" type="slidenum">
              <a:rPr lang="en-US" smtClean="0"/>
              <a:t>6</a:t>
            </a:fld>
            <a:endParaRPr lang="en-US"/>
          </a:p>
        </p:txBody>
      </p:sp>
    </p:spTree>
    <p:extLst>
      <p:ext uri="{BB962C8B-B14F-4D97-AF65-F5344CB8AC3E}">
        <p14:creationId xmlns:p14="http://schemas.microsoft.com/office/powerpoint/2010/main" val="3825265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Does your agency have an EMERGENCY communications plan? An ESF-15 plan? (That’s FEMA-speak for Emergency Support Function 15 – External Affairs aka PIO/JIS/JIC)</a:t>
            </a:r>
          </a:p>
          <a:p>
            <a:endParaRPr lang="en-US" dirty="0"/>
          </a:p>
          <a:p>
            <a:r>
              <a:rPr lang="en-US" dirty="0"/>
              <a:t>If you do: Great! If not, your colleagues and/or FEMA may have sample plans you can use to create a framework for communications response.</a:t>
            </a:r>
          </a:p>
          <a:p>
            <a:endParaRPr lang="en-US" dirty="0"/>
          </a:p>
          <a:p>
            <a:r>
              <a:rPr lang="en-US" dirty="0"/>
              <a:t>Many of you may already be familiar with crisis communications planning, so this won’t be a deep dive into what should be in your Crisis Comms plan. But we are going to talk about some key questions you should ask about that plan.</a:t>
            </a:r>
          </a:p>
          <a:p>
            <a:endParaRPr lang="en-US" dirty="0"/>
          </a:p>
          <a:p>
            <a:r>
              <a:rPr lang="en-US" dirty="0"/>
              <a:t>For those of you who are new to emergencies, at basic level, your emergency communications plan should outline HOW your agency expects to communicate during an emergency.</a:t>
            </a:r>
          </a:p>
          <a:p>
            <a:endParaRPr lang="en-US" dirty="0"/>
          </a:p>
          <a:p>
            <a:r>
              <a:rPr lang="en-US" dirty="0"/>
              <a:t>It should include specific roles and responsibilities, organizational charts, guidelines for how to conduct the initial communications response, recommendations for media briefings, etc.</a:t>
            </a:r>
          </a:p>
          <a:p>
            <a:endParaRPr lang="en-US" dirty="0"/>
          </a:p>
          <a:p>
            <a:r>
              <a:rPr lang="en-US" dirty="0"/>
              <a:t>Plans may be agencywide or specific to one department.</a:t>
            </a:r>
          </a:p>
          <a:p>
            <a:endParaRPr lang="en-US" dirty="0"/>
          </a:p>
          <a:p>
            <a:pPr lvl="1"/>
            <a:r>
              <a:rPr lang="en-US" i="1" dirty="0"/>
              <a:t>For example: At my last agency, the public works department had a crisis communication plan. I was the communications director. I didn’t work in the public works department, but their plan specifically called out my position as one that would lead the communications efforts for their department. Had I not asked about the plan, I wouldn’t have known (1) that it existed and (2) that I had some role in it.</a:t>
            </a:r>
          </a:p>
          <a:p>
            <a:endParaRPr lang="en-US" dirty="0"/>
          </a:p>
          <a:p>
            <a:r>
              <a:rPr lang="en-US" dirty="0"/>
              <a:t>When you leave this webinar, there are a few questions you should ask about your crisis communication plan:</a:t>
            </a:r>
          </a:p>
          <a:p>
            <a:endParaRPr lang="en-US" dirty="0"/>
          </a:p>
          <a:p>
            <a:r>
              <a:rPr lang="en-US" dirty="0"/>
              <a:t>At a bare minimum here’s what you should know:</a:t>
            </a:r>
          </a:p>
          <a:p>
            <a:pPr marL="171450" indent="-171450">
              <a:buFont typeface="Arial" panose="020B0604020202020204" pitchFamily="34" charset="0"/>
              <a:buChar char="•"/>
            </a:pPr>
            <a:r>
              <a:rPr lang="en-US" dirty="0"/>
              <a:t>What Communications plans does your agency have? </a:t>
            </a:r>
          </a:p>
          <a:p>
            <a:pPr marL="628650" lvl="1" indent="-171450">
              <a:buFont typeface="Arial" panose="020B0604020202020204" pitchFamily="34" charset="0"/>
              <a:buChar char="•"/>
            </a:pPr>
            <a:r>
              <a:rPr lang="en-US" dirty="0"/>
              <a:t>Is there an emergency or crisis communications plan?</a:t>
            </a:r>
          </a:p>
          <a:p>
            <a:pPr marL="628650" lvl="1" indent="-171450">
              <a:buFont typeface="Arial" panose="020B0604020202020204" pitchFamily="34" charset="0"/>
              <a:buChar char="•"/>
            </a:pPr>
            <a:r>
              <a:rPr lang="en-US" dirty="0"/>
              <a:t>What department owns or updates those plans?</a:t>
            </a:r>
          </a:p>
          <a:p>
            <a:pPr marL="171450" indent="-171450">
              <a:buFont typeface="Arial" panose="020B0604020202020204" pitchFamily="34" charset="0"/>
              <a:buChar char="•"/>
            </a:pPr>
            <a:r>
              <a:rPr lang="en-US" dirty="0"/>
              <a:t>What do each of the plans say about communication during an emergency?</a:t>
            </a:r>
          </a:p>
          <a:p>
            <a:pPr marL="628650" lvl="1" indent="-171450">
              <a:buFont typeface="Arial" panose="020B0604020202020204" pitchFamily="34" charset="0"/>
              <a:buChar char="•"/>
            </a:pPr>
            <a:r>
              <a:rPr lang="en-US" dirty="0"/>
              <a:t>Are there specific responsibilities for you or your department/division? Do you need to put out specific emergency messaging?</a:t>
            </a:r>
          </a:p>
          <a:p>
            <a:pPr marL="171450" indent="-171450">
              <a:buFont typeface="Arial" panose="020B0604020202020204" pitchFamily="34" charset="0"/>
              <a:buChar char="•"/>
            </a:pPr>
            <a:r>
              <a:rPr lang="en-US" dirty="0"/>
              <a:t>Who is impacted by your plans?</a:t>
            </a:r>
          </a:p>
          <a:p>
            <a:pPr marL="628650" lvl="1" indent="-171450">
              <a:buFont typeface="Arial" panose="020B0604020202020204" pitchFamily="34" charset="0"/>
              <a:buChar char="•"/>
            </a:pPr>
            <a:r>
              <a:rPr lang="en-US" dirty="0"/>
              <a:t>Do these plans call on you, your staff, or your department/division to fill a specific emergency communications function? </a:t>
            </a:r>
          </a:p>
          <a:p>
            <a:pPr marL="171450" indent="-171450">
              <a:buFont typeface="Arial" panose="020B0604020202020204" pitchFamily="34" charset="0"/>
              <a:buChar char="•"/>
            </a:pPr>
            <a:r>
              <a:rPr lang="en-US" dirty="0"/>
              <a:t>How are these plans implemented?</a:t>
            </a:r>
          </a:p>
          <a:p>
            <a:pPr marL="628650" lvl="1" indent="-171450">
              <a:buFont typeface="Arial" panose="020B0604020202020204" pitchFamily="34" charset="0"/>
              <a:buChar char="•"/>
            </a:pPr>
            <a:r>
              <a:rPr lang="en-US" dirty="0"/>
              <a:t>Who notifies you of an emergency? When do you start using the plan?</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8CED6644-A35A-4A56-96DB-94DC2DC13E3F}" type="slidenum">
              <a:rPr lang="en-US" smtClean="0"/>
              <a:t>7</a:t>
            </a:fld>
            <a:endParaRPr lang="en-US"/>
          </a:p>
        </p:txBody>
      </p:sp>
    </p:spTree>
    <p:extLst>
      <p:ext uri="{BB962C8B-B14F-4D97-AF65-F5344CB8AC3E}">
        <p14:creationId xmlns:p14="http://schemas.microsoft.com/office/powerpoint/2010/main" val="15417639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you know what your communication plan says, here are a few things you’ll want to consider adding (or updating, or including for the first time if you need to write a crisis comms plan for your agency):</a:t>
            </a:r>
          </a:p>
          <a:p>
            <a:endParaRPr lang="en-US" dirty="0"/>
          </a:p>
          <a:p>
            <a:pPr marL="228600" indent="-228600">
              <a:buFont typeface="+mj-lt"/>
              <a:buAutoNum type="arabicPeriod"/>
            </a:pPr>
            <a:r>
              <a:rPr lang="en-US" b="1" dirty="0"/>
              <a:t>Roles and Responsibilities: Be very specific about what roles communications positions will fill in an emergency and what their job duties will be.</a:t>
            </a:r>
          </a:p>
          <a:p>
            <a:pPr marL="685800" lvl="1" indent="-228600">
              <a:buFont typeface="Arial" panose="020B0604020202020204" pitchFamily="34" charset="0"/>
              <a:buChar char="•"/>
            </a:pPr>
            <a:r>
              <a:rPr lang="en-US" dirty="0"/>
              <a:t>Focus on positions vs. individuals. The Communications Director vs. Jane Smith. </a:t>
            </a:r>
          </a:p>
          <a:p>
            <a:pPr marL="685800" lvl="1" indent="-228600">
              <a:buFont typeface="Arial" panose="020B0604020202020204" pitchFamily="34" charset="0"/>
              <a:buChar char="•"/>
            </a:pPr>
            <a:r>
              <a:rPr lang="en-US" dirty="0"/>
              <a:t>Be specific about what authority each position has (do they supervise others?)</a:t>
            </a:r>
          </a:p>
          <a:p>
            <a:pPr marL="228600" indent="-228600">
              <a:buFont typeface="+mj-lt"/>
              <a:buAutoNum type="arabicPeriod"/>
            </a:pPr>
            <a:r>
              <a:rPr lang="en-US" b="1" dirty="0"/>
              <a:t>Access: Clarify who can and should access specific social media accounts and webpages</a:t>
            </a:r>
          </a:p>
          <a:p>
            <a:pPr marL="685800" lvl="1" indent="-228600">
              <a:buFont typeface="Arial" panose="020B0604020202020204" pitchFamily="34" charset="0"/>
              <a:buChar char="•"/>
            </a:pPr>
            <a:r>
              <a:rPr lang="en-US" dirty="0"/>
              <a:t>What JIC positions OR Agency positions have access to social media, websites, reverse 911, or WEA?</a:t>
            </a:r>
          </a:p>
          <a:p>
            <a:pPr marL="685800" lvl="1" indent="-228600">
              <a:buFont typeface="Arial" panose="020B0604020202020204" pitchFamily="34" charset="0"/>
              <a:buChar char="•"/>
            </a:pPr>
            <a:r>
              <a:rPr lang="en-US" dirty="0"/>
              <a:t>Which social media account(s) and/or webpages should your agency primarily use during an emergency?</a:t>
            </a:r>
          </a:p>
          <a:p>
            <a:pPr marL="228600" indent="-228600">
              <a:buFont typeface="+mj-lt"/>
              <a:buAutoNum type="arabicPeriod"/>
            </a:pPr>
            <a:r>
              <a:rPr lang="en-US" b="1" dirty="0"/>
              <a:t>Records retention: How are you tracking and retaining content posted to social media?</a:t>
            </a:r>
          </a:p>
          <a:p>
            <a:pPr marL="685800" lvl="1" indent="-228600">
              <a:buFont typeface="Arial" panose="020B0604020202020204" pitchFamily="34" charset="0"/>
              <a:buChar char="•"/>
            </a:pPr>
            <a:r>
              <a:rPr lang="en-US" dirty="0"/>
              <a:t>What social media archiving do you have in place?</a:t>
            </a:r>
          </a:p>
          <a:p>
            <a:pPr marL="685800" lvl="1" indent="-228600">
              <a:buFont typeface="Arial" panose="020B0604020202020204" pitchFamily="34" charset="0"/>
              <a:buChar char="•"/>
            </a:pPr>
            <a:r>
              <a:rPr lang="en-US" dirty="0"/>
              <a:t>If it’s an archiving service, is it connected to the accounts you’re using in an emergency?</a:t>
            </a:r>
          </a:p>
          <a:p>
            <a:pPr marL="228600" indent="-228600">
              <a:buFont typeface="+mj-lt"/>
              <a:buAutoNum type="arabicPeriod"/>
            </a:pPr>
            <a:r>
              <a:rPr lang="en-US" b="1" dirty="0"/>
              <a:t>Approval process: Who has the final authority for verifying and approving messaging?</a:t>
            </a:r>
          </a:p>
          <a:p>
            <a:pPr marL="685800" lvl="1" indent="-228600">
              <a:buFont typeface="Arial" panose="020B0604020202020204" pitchFamily="34" charset="0"/>
              <a:buChar char="•"/>
            </a:pPr>
            <a:r>
              <a:rPr lang="en-US" dirty="0"/>
              <a:t>Does your communications plan clearly explain what the messaging approval processes are?</a:t>
            </a:r>
          </a:p>
          <a:p>
            <a:pPr marL="685800" lvl="1" indent="-228600">
              <a:buFont typeface="Arial" panose="020B0604020202020204" pitchFamily="34" charset="0"/>
              <a:buChar char="•"/>
            </a:pPr>
            <a:r>
              <a:rPr lang="en-US" dirty="0"/>
              <a:t>Are any messages preapproved (like holding statements)?</a:t>
            </a:r>
          </a:p>
        </p:txBody>
      </p:sp>
      <p:sp>
        <p:nvSpPr>
          <p:cNvPr id="4" name="Slide Number Placeholder 3"/>
          <p:cNvSpPr>
            <a:spLocks noGrp="1"/>
          </p:cNvSpPr>
          <p:nvPr>
            <p:ph type="sldNum" sz="quarter" idx="5"/>
          </p:nvPr>
        </p:nvSpPr>
        <p:spPr/>
        <p:txBody>
          <a:bodyPr/>
          <a:lstStyle/>
          <a:p>
            <a:fld id="{8CED6644-A35A-4A56-96DB-94DC2DC13E3F}" type="slidenum">
              <a:rPr lang="en-US" smtClean="0"/>
              <a:t>8</a:t>
            </a:fld>
            <a:endParaRPr lang="en-US"/>
          </a:p>
        </p:txBody>
      </p:sp>
    </p:spTree>
    <p:extLst>
      <p:ext uri="{BB962C8B-B14F-4D97-AF65-F5344CB8AC3E}">
        <p14:creationId xmlns:p14="http://schemas.microsoft.com/office/powerpoint/2010/main" val="12783678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have a question for you:</a:t>
            </a:r>
          </a:p>
          <a:p>
            <a:endParaRPr lang="en-US" dirty="0"/>
          </a:p>
          <a:p>
            <a:r>
              <a:rPr lang="en-US" dirty="0"/>
              <a:t>Have you ever been the </a:t>
            </a:r>
            <a:r>
              <a:rPr lang="en-US" u="sng" dirty="0"/>
              <a:t>lead PIO or primary spokesperson </a:t>
            </a:r>
            <a:r>
              <a:rPr lang="en-US" dirty="0"/>
              <a:t>during an emergency? Either a real one or a simulated one in training</a:t>
            </a:r>
          </a:p>
          <a:p>
            <a:endParaRPr lang="en-US" dirty="0"/>
          </a:p>
          <a:p>
            <a:pPr marL="171450" indent="-171450">
              <a:buFont typeface="Arial" panose="020B0604020202020204" pitchFamily="34" charset="0"/>
              <a:buChar char="•"/>
            </a:pPr>
            <a:r>
              <a:rPr lang="en-US" dirty="0"/>
              <a:t>Yes during a real-world emergency</a:t>
            </a:r>
          </a:p>
          <a:p>
            <a:pPr marL="171450" indent="-171450">
              <a:buFont typeface="Arial" panose="020B0604020202020204" pitchFamily="34" charset="0"/>
              <a:buChar char="•"/>
            </a:pPr>
            <a:r>
              <a:rPr lang="en-US" dirty="0"/>
              <a:t>Yes during a training exercise</a:t>
            </a:r>
          </a:p>
          <a:p>
            <a:pPr marL="171450" indent="-171450">
              <a:buFont typeface="Arial" panose="020B0604020202020204" pitchFamily="34" charset="0"/>
              <a:buChar char="•"/>
            </a:pPr>
            <a:r>
              <a:rPr lang="en-US" dirty="0"/>
              <a:t>No, but I’ve had other emergency communications roles</a:t>
            </a:r>
          </a:p>
          <a:p>
            <a:pPr marL="171450" indent="-171450">
              <a:buFont typeface="Arial" panose="020B0604020202020204" pitchFamily="34" charset="0"/>
              <a:buChar char="•"/>
            </a:pPr>
            <a:r>
              <a:rPr lang="en-US" dirty="0"/>
              <a:t>No, I haven’t had any emergency communications experience</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We learn something new in every situation where we fill an emergency communications role. In the chat, share one thing you learned during your most recent real-world incident or training scenario. (OPTIONAL BASED ON TIME)</a:t>
            </a:r>
          </a:p>
        </p:txBody>
      </p:sp>
      <p:sp>
        <p:nvSpPr>
          <p:cNvPr id="4" name="Slide Number Placeholder 3"/>
          <p:cNvSpPr>
            <a:spLocks noGrp="1"/>
          </p:cNvSpPr>
          <p:nvPr>
            <p:ph type="sldNum" sz="quarter" idx="5"/>
          </p:nvPr>
        </p:nvSpPr>
        <p:spPr/>
        <p:txBody>
          <a:bodyPr/>
          <a:lstStyle/>
          <a:p>
            <a:fld id="{8CED6644-A35A-4A56-96DB-94DC2DC13E3F}" type="slidenum">
              <a:rPr lang="en-US" smtClean="0"/>
              <a:t>9</a:t>
            </a:fld>
            <a:endParaRPr lang="en-US"/>
          </a:p>
        </p:txBody>
      </p:sp>
    </p:spTree>
    <p:extLst>
      <p:ext uri="{BB962C8B-B14F-4D97-AF65-F5344CB8AC3E}">
        <p14:creationId xmlns:p14="http://schemas.microsoft.com/office/powerpoint/2010/main" val="42781204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wouldn’t run a 10K without training, would you?</a:t>
            </a:r>
          </a:p>
          <a:p>
            <a:endParaRPr lang="en-US" dirty="0"/>
          </a:p>
          <a:p>
            <a:r>
              <a:rPr lang="en-US" dirty="0"/>
              <a:t>Ok, maybe you would. But how do you think you’d feel afterward? A little sore, a little reflective – maybe you learned that you CAN do it, but if you did it again, you’d try a different tactic?</a:t>
            </a:r>
          </a:p>
          <a:p>
            <a:endParaRPr lang="en-US" dirty="0"/>
          </a:p>
          <a:p>
            <a:r>
              <a:rPr lang="en-US" dirty="0"/>
              <a:t>Emergency communication is no different. You’re communications professionals and that means you’ve got the skills you need to succeed.</a:t>
            </a:r>
          </a:p>
          <a:p>
            <a:endParaRPr lang="en-US" dirty="0"/>
          </a:p>
          <a:p>
            <a:r>
              <a:rPr lang="en-US" dirty="0"/>
              <a:t>However … we never know how we’ll react under pressure, what we might forget, who we might need to call for support, etc.</a:t>
            </a:r>
          </a:p>
          <a:p>
            <a:endParaRPr lang="en-US" dirty="0"/>
          </a:p>
          <a:p>
            <a:r>
              <a:rPr lang="en-US" dirty="0"/>
              <a:t>That’s why emergency communications training – regular training – is crucial. It builds your emergency communications muscle memory.</a:t>
            </a:r>
          </a:p>
          <a:p>
            <a:endParaRPr lang="en-US" dirty="0"/>
          </a:p>
          <a:p>
            <a:r>
              <a:rPr lang="en-US" dirty="0"/>
              <a:t>You can – and I highly recommend – take individual social media and crisis communications training through FEMA, ANL and NDPTC. </a:t>
            </a:r>
          </a:p>
          <a:p>
            <a:pPr marL="171450" indent="-171450">
              <a:buFont typeface="Arial" panose="020B0604020202020204" pitchFamily="34" charset="0"/>
              <a:buChar char="•"/>
            </a:pPr>
            <a:r>
              <a:rPr lang="en-US" dirty="0"/>
              <a:t>You’re  probably familiar with FEMA. Argonne is actually a government agency that works with the Federal Department of Energy (think nuclear things)</a:t>
            </a:r>
          </a:p>
          <a:p>
            <a:pPr marL="171450" indent="-171450">
              <a:buFont typeface="Arial" panose="020B0604020202020204" pitchFamily="34" charset="0"/>
              <a:buChar char="•"/>
            </a:pPr>
            <a:r>
              <a:rPr lang="en-US" dirty="0"/>
              <a:t>NDPTC is part of the National Domestic Preparedness Consortium.</a:t>
            </a:r>
          </a:p>
          <a:p>
            <a:pPr marL="0" indent="0">
              <a:buFont typeface="Arial" panose="020B0604020202020204" pitchFamily="34" charset="0"/>
              <a:buNone/>
            </a:pPr>
            <a:endParaRPr lang="en-US" dirty="0"/>
          </a:p>
          <a:p>
            <a:r>
              <a:rPr lang="en-US" dirty="0"/>
              <a:t>In addition to training classes, you can also work with your Emergency Management partners (or first responders) to integrate your communications team into existing trainings.</a:t>
            </a:r>
          </a:p>
          <a:p>
            <a:endParaRPr lang="en-US" dirty="0"/>
          </a:p>
          <a:p>
            <a:r>
              <a:rPr lang="en-US" dirty="0"/>
              <a:t>I’ll break it down for you on the next slide, but generally speaking, your agency trains on an annual basis. </a:t>
            </a:r>
          </a:p>
          <a:p>
            <a:endParaRPr lang="en-US" dirty="0"/>
          </a:p>
          <a:p>
            <a:r>
              <a:rPr lang="en-US" dirty="0"/>
              <a:t>It may be a tabletop exercise, where you sit around a table and talk through/virtually walk through how you’d respond to a scenario.</a:t>
            </a:r>
          </a:p>
          <a:p>
            <a:endParaRPr lang="en-US" dirty="0"/>
          </a:p>
          <a:p>
            <a:r>
              <a:rPr lang="en-US" dirty="0"/>
              <a:t>It may be a drill (where you test one aspect of an emergency plan, like marine rescue), or a full-scale exercise (where you test an entire plan based on a specific scenario).</a:t>
            </a:r>
          </a:p>
          <a:p>
            <a:endParaRPr lang="en-US" dirty="0"/>
          </a:p>
          <a:p>
            <a:r>
              <a:rPr lang="en-US" dirty="0"/>
              <a:t>Unfortunately, most first-responder agencies or emergency management divisions don’t advertise these trainings nor do they give the communications department a heads up about them.</a:t>
            </a:r>
          </a:p>
          <a:p>
            <a:endParaRPr lang="en-US" dirty="0"/>
          </a:p>
          <a:p>
            <a:r>
              <a:rPr lang="en-US" dirty="0"/>
              <a:t>SO ASK!</a:t>
            </a:r>
          </a:p>
          <a:p>
            <a:endParaRPr lang="en-US" dirty="0"/>
          </a:p>
          <a:p>
            <a:r>
              <a:rPr lang="en-US" dirty="0"/>
              <a:t>“Hey [insert name of department director here]. It’s important that my communications team knows how to support you/our agency in an emergency. What trainings do you have scheduled this year/quarter?”</a:t>
            </a:r>
          </a:p>
          <a:p>
            <a:endParaRPr lang="en-US" dirty="0"/>
          </a:p>
          <a:p>
            <a:r>
              <a:rPr lang="en-US" dirty="0"/>
              <a:t>Get the conversation started and …. </a:t>
            </a:r>
          </a:p>
          <a:p>
            <a:r>
              <a:rPr lang="en-US" dirty="0"/>
              <a:t>Image credit: </a:t>
            </a:r>
          </a:p>
          <a:p>
            <a:r>
              <a:rPr lang="en-US" dirty="0"/>
              <a:t>Argonne National Laboratory PAST Fusion Cell Facebook page; April 6, 2022 https://www.facebook.com/photo?fbid=302539821987746&amp;set=pcb.302539885321073 </a:t>
            </a:r>
          </a:p>
        </p:txBody>
      </p:sp>
      <p:sp>
        <p:nvSpPr>
          <p:cNvPr id="4" name="Slide Number Placeholder 3"/>
          <p:cNvSpPr>
            <a:spLocks noGrp="1"/>
          </p:cNvSpPr>
          <p:nvPr>
            <p:ph type="sldNum" sz="quarter" idx="5"/>
          </p:nvPr>
        </p:nvSpPr>
        <p:spPr/>
        <p:txBody>
          <a:bodyPr/>
          <a:lstStyle/>
          <a:p>
            <a:fld id="{8CED6644-A35A-4A56-96DB-94DC2DC13E3F}" type="slidenum">
              <a:rPr lang="en-US" smtClean="0"/>
              <a:t>10</a:t>
            </a:fld>
            <a:endParaRPr lang="en-US"/>
          </a:p>
        </p:txBody>
      </p:sp>
    </p:spTree>
    <p:extLst>
      <p:ext uri="{BB962C8B-B14F-4D97-AF65-F5344CB8AC3E}">
        <p14:creationId xmlns:p14="http://schemas.microsoft.com/office/powerpoint/2010/main" val="8558368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TO BE A PART OF THE TRAINING</a:t>
            </a:r>
          </a:p>
          <a:p>
            <a:endParaRPr lang="en-US" dirty="0"/>
          </a:p>
          <a:p>
            <a:r>
              <a:rPr lang="en-US" dirty="0"/>
              <a:t>Many of you may already be doing one or all of these steps. If you’re not, here are some strategies to consider … especially if you get pushback. </a:t>
            </a:r>
          </a:p>
          <a:p>
            <a:endParaRPr lang="en-US" dirty="0"/>
          </a:p>
          <a:p>
            <a:r>
              <a:rPr lang="en-US" dirty="0"/>
              <a:t>The most common pushback you’ll get is “We’ve already planned out the exercise and we can’t add a new player/department”</a:t>
            </a:r>
          </a:p>
          <a:p>
            <a:endParaRPr lang="en-US" dirty="0"/>
          </a:p>
          <a:p>
            <a:r>
              <a:rPr lang="en-US" dirty="0"/>
              <a:t>You may also hear “Communications doesn’t need to be there.”</a:t>
            </a:r>
          </a:p>
          <a:p>
            <a:endParaRPr lang="en-US" dirty="0"/>
          </a:p>
          <a:p>
            <a:pPr lvl="1"/>
            <a:r>
              <a:rPr lang="en-US" i="1" dirty="0"/>
              <a:t>A previous agency I worked for set up a full-scale active shooter drill at the local college … less than 6 months after an ACTUAL active shooter incident in our town. They told me communications didn’t need to be there – for the drill or to alert the public/media about what would be going on at the college.</a:t>
            </a:r>
          </a:p>
          <a:p>
            <a:pPr lvl="1"/>
            <a:endParaRPr lang="en-US" i="1" dirty="0"/>
          </a:p>
          <a:p>
            <a:pPr lvl="1"/>
            <a:r>
              <a:rPr lang="en-US" i="1" dirty="0"/>
              <a:t>What could go wrong?</a:t>
            </a:r>
          </a:p>
          <a:p>
            <a:pPr lvl="1"/>
            <a:endParaRPr lang="en-US" i="1" dirty="0"/>
          </a:p>
          <a:p>
            <a:pPr lvl="1"/>
            <a:r>
              <a:rPr lang="en-US" i="1" dirty="0"/>
              <a:t>Long story short: I had a *delicate* conversation with the Emergency Management division and next thing you know, I did some public outreach and the college used the drill to test out their JIS/JIC plan.</a:t>
            </a:r>
          </a:p>
          <a:p>
            <a:endParaRPr lang="en-US" dirty="0"/>
          </a:p>
          <a:p>
            <a:r>
              <a:rPr lang="en-US" dirty="0"/>
              <a:t>My point? Advocate for yourself and your department, no matter what you’re told when you ask to participate.</a:t>
            </a:r>
          </a:p>
          <a:p>
            <a:endParaRPr lang="en-US" dirty="0"/>
          </a:p>
          <a:p>
            <a:r>
              <a:rPr lang="en-US" dirty="0"/>
              <a:t>Remember: Communications SHOULD ALWAYS HAVE A SEAT AT THE TABLE. In an emergency, PIO is part of the command staff in nearly every JIC org chart. That means your job deserves just as much respect as the person running the incident.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don’t need the Emergency Manager or Sheriff  (or whomever) to do much extra work, even if the exercise is fully planned. You just need to explain how you’ll fit in AND how little extra work the EM/Sheriff/etc. will actually have to do.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easier you make it on them, the more likely they are to say yes.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Once you have a relationship with your emergency manager, here are a few ideas for how to integrate yourself and your department into existing trainings.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Find out what training your agency does each year. </a:t>
            </a:r>
            <a:r>
              <a:rPr lang="en-US" dirty="0"/>
              <a:t>(Spoiler alert: Someone is ALWAYS doing training – you just have to ask around and find the schedule)</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1" dirty="0"/>
              <a:t>For example, each year, I know the Fire Department I work for conducts rope rescue training. I could talk with the Fire Chief and ask if they would allow me and my communications team to be on site for the training. We could use their activities and conversations as the scenario for which we could craft social media content, website posts, take photos/video, and plan our communications strategy as if it were an actual emergency.</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Ask if you can be included. You don’t have to be an active player but you do need:</a:t>
            </a:r>
          </a:p>
          <a:p>
            <a:pPr marL="1143000" marR="0" lvl="2"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Access to the exercise facilitators so that you have information</a:t>
            </a:r>
          </a:p>
          <a:p>
            <a:pPr marL="1143000" marR="0" lvl="2"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Access to any scenarios created for the exercise</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Identify what part of your communications plan you want to test </a:t>
            </a:r>
          </a:p>
          <a:p>
            <a:pPr marL="1143000" marR="0" lvl="2"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For example, you may want to test internal communication, so you could use their scenario and information from the field to have your team draft sample messages and identify how (and to whom) the messages would be disseminated.</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b="1"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Find out what training your partner agencies do each year. </a:t>
            </a:r>
            <a:r>
              <a:rPr lang="en-US" dirty="0"/>
              <a:t>Think about your local cities/towns, counties or municipalities, colleges or universities, etc. Your agency EM may know about partner agency trainings. Ask them!</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Ask if you can be included OR if that agency’s communications department is already participating.</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Repeat the same steps from option 1: Get permission, get access to information, identify what part of your plan you want to test.</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1" dirty="0"/>
              <a:t>Find out if your region (county, regional response group, etc.) is doing training or an exercise. Check with your state office of emergency management, too</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Ask if you can be included OR if that agency’s communications department is already participating.</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Repeat the same steps from option 1: Get permission, get access to information, identify what part of your plan you want to test.</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b="1" dirty="0"/>
              <a:t>If all else fails: Do it yourself.</a:t>
            </a:r>
            <a:endParaRPr lang="en-US"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Realistically, you don’t need to be part of an exercise to test your communications plans and test yourself and your staff to see where you excel and where you can improve.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You just need a scenario, some injects (updates to the situation), an idea of who you want to train, and what part of your plan you want to train.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It doesn’t need to be complicated. You can do it sitting around a table talking through how you’d notify someone of an emergency, what they’d do, how they’d respond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Or it can be a timed exercise where staff craft messages in response to a scenario, practice calling or emailing information to each other, asking for information verification, preparing a press briefing… the possibilities are endless</a:t>
            </a:r>
            <a:endParaRPr lang="en-US" b="1" dirty="0"/>
          </a:p>
        </p:txBody>
      </p:sp>
      <p:sp>
        <p:nvSpPr>
          <p:cNvPr id="4" name="Slide Number Placeholder 3"/>
          <p:cNvSpPr>
            <a:spLocks noGrp="1"/>
          </p:cNvSpPr>
          <p:nvPr>
            <p:ph type="sldNum" sz="quarter" idx="5"/>
          </p:nvPr>
        </p:nvSpPr>
        <p:spPr/>
        <p:txBody>
          <a:bodyPr/>
          <a:lstStyle/>
          <a:p>
            <a:fld id="{8CED6644-A35A-4A56-96DB-94DC2DC13E3F}" type="slidenum">
              <a:rPr lang="en-US" smtClean="0"/>
              <a:t>11</a:t>
            </a:fld>
            <a:endParaRPr lang="en-US"/>
          </a:p>
        </p:txBody>
      </p:sp>
    </p:spTree>
    <p:extLst>
      <p:ext uri="{BB962C8B-B14F-4D97-AF65-F5344CB8AC3E}">
        <p14:creationId xmlns:p14="http://schemas.microsoft.com/office/powerpoint/2010/main" val="1461601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all Word templates with fillable sections so you can customize it to meet the needs of your department and/or agency.</a:t>
            </a:r>
          </a:p>
        </p:txBody>
      </p:sp>
      <p:sp>
        <p:nvSpPr>
          <p:cNvPr id="4" name="Slide Number Placeholder 3"/>
          <p:cNvSpPr>
            <a:spLocks noGrp="1"/>
          </p:cNvSpPr>
          <p:nvPr>
            <p:ph type="sldNum" sz="quarter" idx="5"/>
          </p:nvPr>
        </p:nvSpPr>
        <p:spPr/>
        <p:txBody>
          <a:bodyPr/>
          <a:lstStyle/>
          <a:p>
            <a:fld id="{8CED6644-A35A-4A56-96DB-94DC2DC13E3F}" type="slidenum">
              <a:rPr lang="en-US" smtClean="0"/>
              <a:t>12</a:t>
            </a:fld>
            <a:endParaRPr lang="en-US"/>
          </a:p>
        </p:txBody>
      </p:sp>
    </p:spTree>
    <p:extLst>
      <p:ext uri="{BB962C8B-B14F-4D97-AF65-F5344CB8AC3E}">
        <p14:creationId xmlns:p14="http://schemas.microsoft.com/office/powerpoint/2010/main" val="14070524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hour of any emergency is stressful – even if you’ve done it a thousand times.</a:t>
            </a:r>
          </a:p>
          <a:p>
            <a:endParaRPr lang="en-US" dirty="0"/>
          </a:p>
          <a:p>
            <a:r>
              <a:rPr lang="en-US" dirty="0"/>
              <a:t>It helps to have a checklist of what to do and in what order:</a:t>
            </a:r>
          </a:p>
          <a:p>
            <a:pPr marL="171450" indent="-171450">
              <a:buFont typeface="Arial" panose="020B0604020202020204" pitchFamily="34" charset="0"/>
              <a:buChar char="•"/>
            </a:pPr>
            <a:r>
              <a:rPr lang="en-US" dirty="0"/>
              <a:t>Who would you contact first?</a:t>
            </a:r>
          </a:p>
          <a:p>
            <a:pPr marL="171450" indent="-171450">
              <a:buFont typeface="Arial" panose="020B0604020202020204" pitchFamily="34" charset="0"/>
              <a:buChar char="•"/>
            </a:pPr>
            <a:r>
              <a:rPr lang="en-US" dirty="0"/>
              <a:t>What would be the first thing you ask?</a:t>
            </a:r>
          </a:p>
          <a:p>
            <a:pPr marL="171450" indent="-171450">
              <a:buFont typeface="Arial" panose="020B0604020202020204" pitchFamily="34" charset="0"/>
              <a:buChar char="•"/>
            </a:pPr>
            <a:r>
              <a:rPr lang="en-US" dirty="0"/>
              <a:t>Who would you call first – internally and externally?</a:t>
            </a:r>
          </a:p>
          <a:p>
            <a:pPr marL="171450" indent="-171450">
              <a:buFont typeface="Arial" panose="020B0604020202020204" pitchFamily="34" charset="0"/>
              <a:buChar char="•"/>
            </a:pPr>
            <a:r>
              <a:rPr lang="en-US" dirty="0"/>
              <a:t>Where would you look for information first?</a:t>
            </a:r>
          </a:p>
          <a:p>
            <a:pPr marL="171450" indent="-171450">
              <a:buFont typeface="Arial" panose="020B0604020202020204" pitchFamily="34" charset="0"/>
              <a:buChar char="•"/>
            </a:pPr>
            <a:r>
              <a:rPr lang="en-US" dirty="0"/>
              <a:t>Where’s the first place you’d post information?</a:t>
            </a:r>
          </a:p>
          <a:p>
            <a:endParaRPr lang="en-US" dirty="0"/>
          </a:p>
          <a:p>
            <a:r>
              <a:rPr lang="en-US" dirty="0"/>
              <a:t>A checklist means you don’t have to remember everything, everyone else knows exactly what’s being done, you can delegate tasks if needed, then check off what’s been accomplished</a:t>
            </a:r>
          </a:p>
          <a:p>
            <a:endParaRPr lang="en-US" dirty="0"/>
          </a:p>
          <a:p>
            <a:r>
              <a:rPr lang="en-US" dirty="0"/>
              <a:t>You can adapt this checklist to match your crisis plans and I recommend updating it at least once per year</a:t>
            </a:r>
          </a:p>
          <a:p>
            <a:endParaRPr lang="en-US" dirty="0"/>
          </a:p>
          <a:p>
            <a:r>
              <a:rPr lang="en-US" dirty="0"/>
              <a:t>If you’ve done a training or had a real event, use information from your hotwash or after-action review to assess and update this checklist.</a:t>
            </a:r>
          </a:p>
          <a:p>
            <a:endParaRPr lang="en-US" dirty="0"/>
          </a:p>
        </p:txBody>
      </p:sp>
      <p:sp>
        <p:nvSpPr>
          <p:cNvPr id="4" name="Slide Number Placeholder 3"/>
          <p:cNvSpPr>
            <a:spLocks noGrp="1"/>
          </p:cNvSpPr>
          <p:nvPr>
            <p:ph type="sldNum" sz="quarter" idx="5"/>
          </p:nvPr>
        </p:nvSpPr>
        <p:spPr/>
        <p:txBody>
          <a:bodyPr/>
          <a:lstStyle/>
          <a:p>
            <a:fld id="{8CED6644-A35A-4A56-96DB-94DC2DC13E3F}" type="slidenum">
              <a:rPr lang="en-US" smtClean="0"/>
              <a:t>13</a:t>
            </a:fld>
            <a:endParaRPr lang="en-US"/>
          </a:p>
        </p:txBody>
      </p:sp>
    </p:spTree>
    <p:extLst>
      <p:ext uri="{BB962C8B-B14F-4D97-AF65-F5344CB8AC3E}">
        <p14:creationId xmlns:p14="http://schemas.microsoft.com/office/powerpoint/2010/main" val="36873703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only do you need to think about WHAT you’ll do in that first hour, you need to consider HOW and WHERE you’ll do it</a:t>
            </a:r>
          </a:p>
          <a:p>
            <a:endParaRPr lang="en-US" dirty="0"/>
          </a:p>
          <a:p>
            <a:pPr marL="171450" indent="-171450">
              <a:buFont typeface="Arial" panose="020B0604020202020204" pitchFamily="34" charset="0"/>
              <a:buChar char="•"/>
            </a:pPr>
            <a:r>
              <a:rPr lang="en-US" dirty="0"/>
              <a:t>Do you use specific methods to share emergency info? For example, Alert Sense or CodeRed.</a:t>
            </a:r>
          </a:p>
          <a:p>
            <a:pPr marL="171450" indent="-171450">
              <a:buFont typeface="Arial" panose="020B0604020202020204" pitchFamily="34" charset="0"/>
              <a:buChar char="•"/>
            </a:pPr>
            <a:r>
              <a:rPr lang="en-US" dirty="0"/>
              <a:t>What about social media? </a:t>
            </a:r>
          </a:p>
          <a:p>
            <a:pPr marL="171450" indent="-171450">
              <a:buFont typeface="Arial" panose="020B0604020202020204" pitchFamily="34" charset="0"/>
              <a:buChar char="•"/>
            </a:pPr>
            <a:r>
              <a:rPr lang="en-US" dirty="0"/>
              <a:t>What’s the primary social account you use? </a:t>
            </a:r>
          </a:p>
          <a:p>
            <a:pPr marL="171450" indent="-171450">
              <a:buFont typeface="Arial" panose="020B0604020202020204" pitchFamily="34" charset="0"/>
              <a:buChar char="•"/>
            </a:pPr>
            <a:r>
              <a:rPr lang="en-US" dirty="0"/>
              <a:t>Who has access to post to social media? The web?</a:t>
            </a:r>
          </a:p>
          <a:p>
            <a:endParaRPr lang="en-US" dirty="0"/>
          </a:p>
          <a:p>
            <a:r>
              <a:rPr lang="en-US" dirty="0"/>
              <a:t>Before a crisis happens, think through all the tools you use to communicate with internal and external stakeholders.</a:t>
            </a:r>
          </a:p>
          <a:p>
            <a:endParaRPr lang="en-US" dirty="0"/>
          </a:p>
          <a:p>
            <a:r>
              <a:rPr lang="en-US" dirty="0"/>
              <a:t>Talk with your emergency management partners to see what tools they use – and if they’re different from yours. You don’t want to duplicate effort, but you also don’t want to forget to share content on a channel people go to for emergency information.</a:t>
            </a:r>
          </a:p>
          <a:p>
            <a:endParaRPr lang="en-US" dirty="0"/>
          </a:p>
          <a:p>
            <a:r>
              <a:rPr lang="en-US" dirty="0"/>
              <a:t>Make sure you know who has access to each tool. </a:t>
            </a:r>
          </a:p>
          <a:p>
            <a:endParaRPr lang="en-US" dirty="0"/>
          </a:p>
          <a:p>
            <a:r>
              <a:rPr lang="en-US" dirty="0"/>
              <a:t>What happens if the administrator for your Facebook page is on vacation when a crisis happens? Who else has access or might need access?</a:t>
            </a:r>
          </a:p>
          <a:p>
            <a:endParaRPr lang="en-US" dirty="0"/>
          </a:p>
          <a:p>
            <a:r>
              <a:rPr lang="en-US" dirty="0"/>
              <a:t>Filling out this toolkit means you have something to reference in an emergency. Hopefully you won’t panic – you’ll be able to say (for example) “Oh, we need to contact Public Works and ask them to add us as an administrator to Facebook so we can use that account during hurricane season.”</a:t>
            </a:r>
          </a:p>
          <a:p>
            <a:endParaRPr lang="en-US" dirty="0"/>
          </a:p>
          <a:p>
            <a:r>
              <a:rPr lang="en-US" dirty="0"/>
              <a:t>This customizable list can be included in your communications plan (if it’s not already) and should be updated as staff or communications tools change.</a:t>
            </a:r>
          </a:p>
        </p:txBody>
      </p:sp>
      <p:sp>
        <p:nvSpPr>
          <p:cNvPr id="4" name="Slide Number Placeholder 3"/>
          <p:cNvSpPr>
            <a:spLocks noGrp="1"/>
          </p:cNvSpPr>
          <p:nvPr>
            <p:ph type="sldNum" sz="quarter" idx="5"/>
          </p:nvPr>
        </p:nvSpPr>
        <p:spPr/>
        <p:txBody>
          <a:bodyPr/>
          <a:lstStyle/>
          <a:p>
            <a:fld id="{8CED6644-A35A-4A56-96DB-94DC2DC13E3F}" type="slidenum">
              <a:rPr lang="en-US" smtClean="0"/>
              <a:t>14</a:t>
            </a:fld>
            <a:endParaRPr lang="en-US"/>
          </a:p>
        </p:txBody>
      </p:sp>
    </p:spTree>
    <p:extLst>
      <p:ext uri="{BB962C8B-B14F-4D97-AF65-F5344CB8AC3E}">
        <p14:creationId xmlns:p14="http://schemas.microsoft.com/office/powerpoint/2010/main" val="16646048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you say when you don’t know much?</a:t>
            </a:r>
          </a:p>
          <a:p>
            <a:endParaRPr lang="en-US" dirty="0"/>
          </a:p>
          <a:p>
            <a:r>
              <a:rPr lang="en-US" dirty="0"/>
              <a:t>Something like “Camano Island Fire &amp; Rescue can confirm that the abandoned sailboat at Barnum Point is on fire and firefighters are responding. As get more information, we’ll post it here and on our website, www.camanofire.com”</a:t>
            </a:r>
          </a:p>
          <a:p>
            <a:endParaRPr lang="en-US" dirty="0"/>
          </a:p>
          <a:p>
            <a:r>
              <a:rPr lang="en-US" dirty="0"/>
              <a:t>That’s a holding statement.</a:t>
            </a:r>
          </a:p>
          <a:p>
            <a:endParaRPr lang="en-US" dirty="0"/>
          </a:p>
          <a:p>
            <a:r>
              <a:rPr lang="en-US" dirty="0"/>
              <a:t>Many of you may already have holding statements – you may have already written them, anticipating an emergency, or you might have them but not know it.</a:t>
            </a:r>
          </a:p>
          <a:p>
            <a:endParaRPr lang="en-US" dirty="0"/>
          </a:p>
          <a:p>
            <a:r>
              <a:rPr lang="en-US" dirty="0"/>
              <a:t>What do I mean? Well, we talked about historical risks earlier. Have you written a news release about a regular weather event in your area? Shared social media posts? </a:t>
            </a:r>
          </a:p>
          <a:p>
            <a:endParaRPr lang="en-US" dirty="0"/>
          </a:p>
          <a:p>
            <a:r>
              <a:rPr lang="en-US" dirty="0"/>
              <a:t>What you’ve written during past emergencies may be a great starting point for a holding statement.</a:t>
            </a:r>
          </a:p>
          <a:p>
            <a:endParaRPr lang="en-US" dirty="0"/>
          </a:p>
          <a:p>
            <a:r>
              <a:rPr lang="en-US" dirty="0"/>
              <a:t>If you’re not familiar with holding statements, they’re fill-in-the-blank-style statements that tell your audience what you DO know (even if what you know isn’t much).</a:t>
            </a:r>
          </a:p>
          <a:p>
            <a:endParaRPr lang="en-US" dirty="0"/>
          </a:p>
          <a:p>
            <a:r>
              <a:rPr lang="en-US" dirty="0"/>
              <a:t>They help fill the information vacuum in an emergency. People want to know what’s going on – and your holding statement(s) can meet that need.</a:t>
            </a:r>
          </a:p>
          <a:p>
            <a:endParaRPr lang="en-US" dirty="0"/>
          </a:p>
          <a:p>
            <a:r>
              <a:rPr lang="en-US" dirty="0"/>
              <a:t>Based on what you already know about risks in your area, you can adapt and customize these statements (for example, by adding location of predetermined emergency shelters or evacuation routes).</a:t>
            </a:r>
          </a:p>
          <a:p>
            <a:endParaRPr lang="en-US" dirty="0"/>
          </a:p>
          <a:p>
            <a:r>
              <a:rPr lang="en-US" dirty="0"/>
              <a:t>These statements can be preapproved by whoever at your agency (based on your crisis plans) has the authority to approve them, then used in the first hour of a crisis.</a:t>
            </a:r>
          </a:p>
          <a:p>
            <a:endParaRPr lang="en-US" dirty="0"/>
          </a:p>
          <a:p>
            <a:r>
              <a:rPr lang="en-US" dirty="0"/>
              <a:t>Naturally you’ll still want to follow your agency’s emergency information approval processes, but having these prewritten and cued up will save you time and a little bit of sanity. </a:t>
            </a:r>
          </a:p>
          <a:p>
            <a:endParaRPr lang="en-US" dirty="0"/>
          </a:p>
        </p:txBody>
      </p:sp>
      <p:sp>
        <p:nvSpPr>
          <p:cNvPr id="4" name="Slide Number Placeholder 3"/>
          <p:cNvSpPr>
            <a:spLocks noGrp="1"/>
          </p:cNvSpPr>
          <p:nvPr>
            <p:ph type="sldNum" sz="quarter" idx="5"/>
          </p:nvPr>
        </p:nvSpPr>
        <p:spPr/>
        <p:txBody>
          <a:bodyPr/>
          <a:lstStyle/>
          <a:p>
            <a:fld id="{8CED6644-A35A-4A56-96DB-94DC2DC13E3F}" type="slidenum">
              <a:rPr lang="en-US" smtClean="0"/>
              <a:t>15</a:t>
            </a:fld>
            <a:endParaRPr lang="en-US"/>
          </a:p>
        </p:txBody>
      </p:sp>
    </p:spTree>
    <p:extLst>
      <p:ext uri="{BB962C8B-B14F-4D97-AF65-F5344CB8AC3E}">
        <p14:creationId xmlns:p14="http://schemas.microsoft.com/office/powerpoint/2010/main" val="7424596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ED6644-A35A-4A56-96DB-94DC2DC13E3F}" type="slidenum">
              <a:rPr lang="en-US" smtClean="0"/>
              <a:t>16</a:t>
            </a:fld>
            <a:endParaRPr lang="en-US"/>
          </a:p>
        </p:txBody>
      </p:sp>
    </p:spTree>
    <p:extLst>
      <p:ext uri="{BB962C8B-B14F-4D97-AF65-F5344CB8AC3E}">
        <p14:creationId xmlns:p14="http://schemas.microsoft.com/office/powerpoint/2010/main" val="35211374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feel free to reach out if you have questions or would like to request a custom </a:t>
            </a:r>
            <a:r>
              <a:rPr lang="en-US"/>
              <a:t>crisis communications training </a:t>
            </a:r>
            <a:r>
              <a:rPr lang="en-US" dirty="0"/>
              <a:t>for </a:t>
            </a:r>
            <a:r>
              <a:rPr lang="en-US"/>
              <a:t>your agency.</a:t>
            </a:r>
            <a:endParaRPr lang="en-US" dirty="0"/>
          </a:p>
        </p:txBody>
      </p:sp>
      <p:sp>
        <p:nvSpPr>
          <p:cNvPr id="4" name="Slide Number Placeholder 3"/>
          <p:cNvSpPr>
            <a:spLocks noGrp="1"/>
          </p:cNvSpPr>
          <p:nvPr>
            <p:ph type="sldNum" sz="quarter" idx="5"/>
          </p:nvPr>
        </p:nvSpPr>
        <p:spPr/>
        <p:txBody>
          <a:bodyPr/>
          <a:lstStyle/>
          <a:p>
            <a:fld id="{8CED6644-A35A-4A56-96DB-94DC2DC13E3F}" type="slidenum">
              <a:rPr lang="en-US" smtClean="0"/>
              <a:t>17</a:t>
            </a:fld>
            <a:endParaRPr lang="en-US"/>
          </a:p>
        </p:txBody>
      </p:sp>
    </p:spTree>
    <p:extLst>
      <p:ext uri="{BB962C8B-B14F-4D97-AF65-F5344CB8AC3E}">
        <p14:creationId xmlns:p14="http://schemas.microsoft.com/office/powerpoint/2010/main" val="23093197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98827524-76C5-442B-AA66-D6FE5F844D40}" type="datetimeFigureOut">
              <a:rPr lang="en-US" smtClean="0"/>
              <a:t>6/5/2022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4DB87A-092B-43A3-8043-167FDF800836}" type="slidenum">
              <a:rPr lang="en-US" smtClean="0"/>
              <a:t>‹#›</a:t>
            </a:fld>
            <a:endParaRPr lang="en-US"/>
          </a:p>
        </p:txBody>
      </p:sp>
    </p:spTree>
    <p:extLst>
      <p:ext uri="{BB962C8B-B14F-4D97-AF65-F5344CB8AC3E}">
        <p14:creationId xmlns:p14="http://schemas.microsoft.com/office/powerpoint/2010/main" val="269008132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8827524-76C5-442B-AA66-D6FE5F844D40}" type="datetimeFigureOut">
              <a:rPr lang="en-US" smtClean="0"/>
              <a:t>6/5/2022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4DB87A-092B-43A3-8043-167FDF800836}" type="slidenum">
              <a:rPr lang="en-US" smtClean="0"/>
              <a:t>‹#›</a:t>
            </a:fld>
            <a:endParaRPr lang="en-US"/>
          </a:p>
        </p:txBody>
      </p:sp>
    </p:spTree>
    <p:extLst>
      <p:ext uri="{BB962C8B-B14F-4D97-AF65-F5344CB8AC3E}">
        <p14:creationId xmlns:p14="http://schemas.microsoft.com/office/powerpoint/2010/main" val="1575541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98827524-76C5-442B-AA66-D6FE5F844D40}" type="datetimeFigureOut">
              <a:rPr lang="en-US" smtClean="0"/>
              <a:t>6/5/2022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4DB87A-092B-43A3-8043-167FDF800836}" type="slidenum">
              <a:rPr lang="en-US" smtClean="0"/>
              <a:t>‹#›</a:t>
            </a:fld>
            <a:endParaRPr lang="en-US"/>
          </a:p>
        </p:txBody>
      </p:sp>
    </p:spTree>
    <p:extLst>
      <p:ext uri="{BB962C8B-B14F-4D97-AF65-F5344CB8AC3E}">
        <p14:creationId xmlns:p14="http://schemas.microsoft.com/office/powerpoint/2010/main" val="209090800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98827524-76C5-442B-AA66-D6FE5F844D40}" type="datetimeFigureOut">
              <a:rPr lang="en-US" smtClean="0"/>
              <a:t>6/5/2022</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504DB87A-092B-43A3-8043-167FDF800836}" type="slidenum">
              <a:rPr lang="en-US" smtClean="0"/>
              <a:t>‹#›</a:t>
            </a:fld>
            <a:endParaRPr lang="en-US"/>
          </a:p>
        </p:txBody>
      </p:sp>
    </p:spTree>
    <p:extLst>
      <p:ext uri="{BB962C8B-B14F-4D97-AF65-F5344CB8AC3E}">
        <p14:creationId xmlns:p14="http://schemas.microsoft.com/office/powerpoint/2010/main" val="476591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98827524-76C5-442B-AA66-D6FE5F844D40}" type="datetimeFigureOut">
              <a:rPr lang="en-US" smtClean="0"/>
              <a:t>6/5/2022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4DB87A-092B-43A3-8043-167FDF800836}"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5420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8827524-76C5-442B-AA66-D6FE5F844D40}" type="datetimeFigureOut">
              <a:rPr lang="en-US" smtClean="0"/>
              <a:t>6/5/2022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4DB87A-092B-43A3-8043-167FDF800836}" type="slidenum">
              <a:rPr lang="en-US" smtClean="0"/>
              <a:t>‹#›</a:t>
            </a:fld>
            <a:endParaRPr lang="en-US"/>
          </a:p>
        </p:txBody>
      </p:sp>
    </p:spTree>
    <p:extLst>
      <p:ext uri="{BB962C8B-B14F-4D97-AF65-F5344CB8AC3E}">
        <p14:creationId xmlns:p14="http://schemas.microsoft.com/office/powerpoint/2010/main" val="521402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827524-76C5-442B-AA66-D6FE5F844D40}" type="datetimeFigureOut">
              <a:rPr lang="en-US" smtClean="0"/>
              <a:t>6/5/2022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4DB87A-092B-43A3-8043-167FDF800836}" type="slidenum">
              <a:rPr lang="en-US" smtClean="0"/>
              <a:t>‹#›</a:t>
            </a:fld>
            <a:endParaRPr lang="en-US"/>
          </a:p>
        </p:txBody>
      </p:sp>
    </p:spTree>
    <p:extLst>
      <p:ext uri="{BB962C8B-B14F-4D97-AF65-F5344CB8AC3E}">
        <p14:creationId xmlns:p14="http://schemas.microsoft.com/office/powerpoint/2010/main" val="196363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98827524-76C5-442B-AA66-D6FE5F844D40}" type="datetimeFigureOut">
              <a:rPr lang="en-US" smtClean="0"/>
              <a:t>6/5/2022</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504DB87A-092B-43A3-8043-167FDF800836}" type="slidenum">
              <a:rPr lang="en-US" smtClean="0"/>
              <a:t>‹#›</a:t>
            </a:fld>
            <a:endParaRPr lang="en-US"/>
          </a:p>
        </p:txBody>
      </p:sp>
    </p:spTree>
    <p:extLst>
      <p:ext uri="{BB962C8B-B14F-4D97-AF65-F5344CB8AC3E}">
        <p14:creationId xmlns:p14="http://schemas.microsoft.com/office/powerpoint/2010/main" val="4213453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98827524-76C5-442B-AA66-D6FE5F844D40}" type="datetimeFigureOut">
              <a:rPr lang="en-US" smtClean="0"/>
              <a:t>6/5/2022</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0" name="Slide Number Placeholder 9"/>
          <p:cNvSpPr>
            <a:spLocks noGrp="1"/>
          </p:cNvSpPr>
          <p:nvPr>
            <p:ph type="sldNum" sz="quarter" idx="12"/>
          </p:nvPr>
        </p:nvSpPr>
        <p:spPr/>
        <p:txBody>
          <a:bodyPr/>
          <a:lstStyle/>
          <a:p>
            <a:fld id="{504DB87A-092B-43A3-8043-167FDF800836}" type="slidenum">
              <a:rPr lang="en-US" smtClean="0"/>
              <a:t>‹#›</a:t>
            </a:fld>
            <a:endParaRPr lang="en-US"/>
          </a:p>
        </p:txBody>
      </p:sp>
    </p:spTree>
    <p:extLst>
      <p:ext uri="{BB962C8B-B14F-4D97-AF65-F5344CB8AC3E}">
        <p14:creationId xmlns:p14="http://schemas.microsoft.com/office/powerpoint/2010/main" val="2562398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827524-76C5-442B-AA66-D6FE5F844D40}" type="datetimeFigureOut">
              <a:rPr lang="en-US" smtClean="0"/>
              <a:t>6/5/2022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4DB87A-092B-43A3-8043-167FDF800836}" type="slidenum">
              <a:rPr lang="en-US" smtClean="0"/>
              <a:t>‹#›</a:t>
            </a:fld>
            <a:endParaRPr lang="en-US"/>
          </a:p>
        </p:txBody>
      </p:sp>
    </p:spTree>
    <p:extLst>
      <p:ext uri="{BB962C8B-B14F-4D97-AF65-F5344CB8AC3E}">
        <p14:creationId xmlns:p14="http://schemas.microsoft.com/office/powerpoint/2010/main" val="4274727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827524-76C5-442B-AA66-D6FE5F844D40}" type="datetimeFigureOut">
              <a:rPr lang="en-US" smtClean="0"/>
              <a:t>6/5/2022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4DB87A-092B-43A3-8043-167FDF800836}" type="slidenum">
              <a:rPr lang="en-US" smtClean="0"/>
              <a:t>‹#›</a:t>
            </a:fld>
            <a:endParaRPr lang="en-US"/>
          </a:p>
        </p:txBody>
      </p:sp>
    </p:spTree>
    <p:extLst>
      <p:ext uri="{BB962C8B-B14F-4D97-AF65-F5344CB8AC3E}">
        <p14:creationId xmlns:p14="http://schemas.microsoft.com/office/powerpoint/2010/main" val="4253697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98827524-76C5-442B-AA66-D6FE5F844D40}" type="datetimeFigureOut">
              <a:rPr lang="en-US" smtClean="0"/>
              <a:t>6/5/2022</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504DB87A-092B-43A3-8043-167FDF800836}" type="slidenum">
              <a:rPr lang="en-US" smtClean="0"/>
              <a:t>‹#›</a:t>
            </a:fld>
            <a:endParaRPr lang="en-US"/>
          </a:p>
        </p:txBody>
      </p:sp>
    </p:spTree>
    <p:extLst>
      <p:ext uri="{BB962C8B-B14F-4D97-AF65-F5344CB8AC3E}">
        <p14:creationId xmlns:p14="http://schemas.microsoft.com/office/powerpoint/2010/main" val="11295787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hyperlink" Target="http://www.bronleamconsulting.com/" TargetMode="External"/><Relationship Id="rId4" Type="http://schemas.openxmlformats.org/officeDocument/2006/relationships/hyperlink" Target="mailto:bronlea@bronleamconsulting.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D680A-9D64-4C26-930B-9331B4F76A8F}"/>
              </a:ext>
            </a:extLst>
          </p:cNvPr>
          <p:cNvSpPr>
            <a:spLocks noGrp="1"/>
          </p:cNvSpPr>
          <p:nvPr>
            <p:ph type="ctrTitle"/>
          </p:nvPr>
        </p:nvSpPr>
        <p:spPr>
          <a:xfrm>
            <a:off x="1600199" y="1783080"/>
            <a:ext cx="8991600" cy="1645920"/>
          </a:xfrm>
        </p:spPr>
        <p:txBody>
          <a:bodyPr>
            <a:normAutofit/>
          </a:bodyPr>
          <a:lstStyle/>
          <a:p>
            <a:r>
              <a:rPr lang="en-US" sz="4400" dirty="0"/>
              <a:t>Planning today </a:t>
            </a:r>
            <a:br>
              <a:rPr lang="en-US" sz="4400" dirty="0"/>
            </a:br>
            <a:r>
              <a:rPr lang="en-US" sz="4400" dirty="0"/>
              <a:t>for a crisis tomorrow</a:t>
            </a:r>
          </a:p>
        </p:txBody>
      </p:sp>
      <p:sp>
        <p:nvSpPr>
          <p:cNvPr id="3" name="Subtitle 2">
            <a:extLst>
              <a:ext uri="{FF2B5EF4-FFF2-40B4-BE49-F238E27FC236}">
                <a16:creationId xmlns:a16="http://schemas.microsoft.com/office/drawing/2014/main" id="{2FF75953-E433-478C-BDA9-3A9908193BD5}"/>
              </a:ext>
            </a:extLst>
          </p:cNvPr>
          <p:cNvSpPr>
            <a:spLocks noGrp="1"/>
          </p:cNvSpPr>
          <p:nvPr>
            <p:ph type="subTitle" idx="1"/>
          </p:nvPr>
        </p:nvSpPr>
        <p:spPr>
          <a:xfrm>
            <a:off x="1600200" y="3505715"/>
            <a:ext cx="8991599" cy="1239894"/>
          </a:xfrm>
        </p:spPr>
        <p:txBody>
          <a:bodyPr>
            <a:normAutofit/>
          </a:bodyPr>
          <a:lstStyle/>
          <a:p>
            <a:r>
              <a:rPr lang="en-US" sz="2800" dirty="0"/>
              <a:t>How to set yourself &amp; your team up for success</a:t>
            </a:r>
          </a:p>
        </p:txBody>
      </p:sp>
      <p:pic>
        <p:nvPicPr>
          <p:cNvPr id="7" name="Picture 6" descr="Graphical user interface&#10;&#10;Description automatically generated with medium confidence">
            <a:extLst>
              <a:ext uri="{FF2B5EF4-FFF2-40B4-BE49-F238E27FC236}">
                <a16:creationId xmlns:a16="http://schemas.microsoft.com/office/drawing/2014/main" id="{8DCD662A-ED25-F20F-B654-38B8E48549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0992" y="5912318"/>
            <a:ext cx="3781008" cy="945682"/>
          </a:xfrm>
          <a:prstGeom prst="rect">
            <a:avLst/>
          </a:prstGeom>
        </p:spPr>
      </p:pic>
    </p:spTree>
    <p:extLst>
      <p:ext uri="{BB962C8B-B14F-4D97-AF65-F5344CB8AC3E}">
        <p14:creationId xmlns:p14="http://schemas.microsoft.com/office/powerpoint/2010/main" val="35362320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1A374F-81CB-49F2-8F5A-566F742C185B}"/>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en-US" sz="3600" dirty="0">
                <a:solidFill>
                  <a:srgbClr val="FFFFFF"/>
                </a:solidFill>
              </a:rPr>
              <a:t>What</a:t>
            </a:r>
            <a:br>
              <a:rPr lang="en-US" sz="3600" dirty="0">
                <a:solidFill>
                  <a:srgbClr val="FFFFFF"/>
                </a:solidFill>
              </a:rPr>
            </a:br>
            <a:r>
              <a:rPr lang="en-US" sz="3600" dirty="0">
                <a:solidFill>
                  <a:srgbClr val="FFFFFF"/>
                </a:solidFill>
              </a:rPr>
              <a:t>we’ll</a:t>
            </a:r>
            <a:br>
              <a:rPr lang="en-US" sz="3600" dirty="0">
                <a:solidFill>
                  <a:srgbClr val="FFFFFF"/>
                </a:solidFill>
              </a:rPr>
            </a:br>
            <a:r>
              <a:rPr lang="en-US" sz="3600" dirty="0">
                <a:solidFill>
                  <a:srgbClr val="FFFFFF"/>
                </a:solidFill>
              </a:rPr>
              <a:t>Cover</a:t>
            </a:r>
          </a:p>
        </p:txBody>
      </p:sp>
      <p:sp>
        <p:nvSpPr>
          <p:cNvPr id="3" name="Content Placeholder 2">
            <a:extLst>
              <a:ext uri="{FF2B5EF4-FFF2-40B4-BE49-F238E27FC236}">
                <a16:creationId xmlns:a16="http://schemas.microsoft.com/office/drawing/2014/main" id="{3F6ADD50-139D-4EC0-9725-770B35355BFB}"/>
              </a:ext>
            </a:extLst>
          </p:cNvPr>
          <p:cNvSpPr>
            <a:spLocks noGrp="1"/>
          </p:cNvSpPr>
          <p:nvPr>
            <p:ph idx="1"/>
          </p:nvPr>
        </p:nvSpPr>
        <p:spPr>
          <a:xfrm>
            <a:off x="5591695" y="1402080"/>
            <a:ext cx="5320696" cy="4053840"/>
          </a:xfrm>
        </p:spPr>
        <p:txBody>
          <a:bodyPr anchor="ctr">
            <a:noAutofit/>
          </a:bodyPr>
          <a:lstStyle/>
          <a:p>
            <a:pPr>
              <a:lnSpc>
                <a:spcPct val="150000"/>
              </a:lnSpc>
            </a:pPr>
            <a:r>
              <a:rPr lang="en-US" sz="2800" dirty="0"/>
              <a:t>Anticipating the worst</a:t>
            </a:r>
          </a:p>
          <a:p>
            <a:pPr>
              <a:lnSpc>
                <a:spcPct val="150000"/>
              </a:lnSpc>
            </a:pPr>
            <a:r>
              <a:rPr lang="en-US" sz="2800" dirty="0"/>
              <a:t>Plans, policies &amp; procedures</a:t>
            </a:r>
          </a:p>
          <a:p>
            <a:pPr>
              <a:lnSpc>
                <a:spcPct val="150000"/>
              </a:lnSpc>
            </a:pPr>
            <a:r>
              <a:rPr lang="en-US" sz="2800" dirty="0"/>
              <a:t>Training integration</a:t>
            </a:r>
          </a:p>
          <a:p>
            <a:pPr>
              <a:lnSpc>
                <a:spcPct val="150000"/>
              </a:lnSpc>
            </a:pPr>
            <a:r>
              <a:rPr lang="en-US" sz="2800" dirty="0"/>
              <a:t>First-hour checklist</a:t>
            </a:r>
          </a:p>
          <a:p>
            <a:pPr>
              <a:lnSpc>
                <a:spcPct val="150000"/>
              </a:lnSpc>
            </a:pPr>
            <a:r>
              <a:rPr lang="en-US" sz="2800" dirty="0"/>
              <a:t>First-hour holding statements</a:t>
            </a:r>
          </a:p>
          <a:p>
            <a:pPr>
              <a:lnSpc>
                <a:spcPct val="150000"/>
              </a:lnSpc>
            </a:pPr>
            <a:r>
              <a:rPr lang="en-US" sz="2800" dirty="0"/>
              <a:t>Q&amp;A</a:t>
            </a:r>
          </a:p>
        </p:txBody>
      </p:sp>
    </p:spTree>
    <p:extLst>
      <p:ext uri="{BB962C8B-B14F-4D97-AF65-F5344CB8AC3E}">
        <p14:creationId xmlns:p14="http://schemas.microsoft.com/office/powerpoint/2010/main" val="9604750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11" name="Picture 10" descr="Magnifying glass and question mark">
            <a:extLst>
              <a:ext uri="{FF2B5EF4-FFF2-40B4-BE49-F238E27FC236}">
                <a16:creationId xmlns:a16="http://schemas.microsoft.com/office/drawing/2014/main" id="{4B61437C-8074-5E0B-7A19-23DD256E861F}"/>
              </a:ext>
            </a:extLst>
          </p:cNvPr>
          <p:cNvPicPr>
            <a:picLocks noChangeAspect="1"/>
          </p:cNvPicPr>
          <p:nvPr/>
        </p:nvPicPr>
        <p:blipFill rotWithShape="1">
          <a:blip r:embed="rId3"/>
          <a:srcRect b="33333"/>
          <a:stretch/>
        </p:blipFill>
        <p:spPr>
          <a:xfrm>
            <a:off x="20" y="10"/>
            <a:ext cx="12191980" cy="4571990"/>
          </a:xfrm>
          <a:prstGeom prst="rect">
            <a:avLst/>
          </a:prstGeom>
        </p:spPr>
      </p:pic>
      <p:sp>
        <p:nvSpPr>
          <p:cNvPr id="2" name="Title 1">
            <a:extLst>
              <a:ext uri="{FF2B5EF4-FFF2-40B4-BE49-F238E27FC236}">
                <a16:creationId xmlns:a16="http://schemas.microsoft.com/office/drawing/2014/main" id="{B23EA27D-3961-4624-A8BF-E0B4DFAEDCD7}"/>
              </a:ext>
            </a:extLst>
          </p:cNvPr>
          <p:cNvSpPr>
            <a:spLocks noGrp="1"/>
          </p:cNvSpPr>
          <p:nvPr>
            <p:ph type="title"/>
          </p:nvPr>
        </p:nvSpPr>
        <p:spPr>
          <a:xfrm>
            <a:off x="1600200" y="3753529"/>
            <a:ext cx="8991600" cy="1645759"/>
          </a:xfrm>
        </p:spPr>
        <p:txBody>
          <a:bodyPr vert="horz" lIns="274320" tIns="182880" rIns="274320" bIns="182880" rtlCol="0" anchor="ctr" anchorCtr="1">
            <a:normAutofit/>
          </a:bodyPr>
          <a:lstStyle/>
          <a:p>
            <a:r>
              <a:rPr lang="en-US" sz="3800" b="1" dirty="0"/>
              <a:t>There’s been a natural disaster…</a:t>
            </a:r>
          </a:p>
        </p:txBody>
      </p:sp>
    </p:spTree>
    <p:extLst>
      <p:ext uri="{BB962C8B-B14F-4D97-AF65-F5344CB8AC3E}">
        <p14:creationId xmlns:p14="http://schemas.microsoft.com/office/powerpoint/2010/main" val="764079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A5FF0F-E82A-42FC-AB66-F3B4B4FEA816}"/>
              </a:ext>
            </a:extLst>
          </p:cNvPr>
          <p:cNvSpPr>
            <a:spLocks noGrp="1"/>
          </p:cNvSpPr>
          <p:nvPr>
            <p:ph type="title"/>
          </p:nvPr>
        </p:nvSpPr>
        <p:spPr>
          <a:xfrm>
            <a:off x="2231136" y="467418"/>
            <a:ext cx="7729728" cy="1188720"/>
          </a:xfrm>
          <a:solidFill>
            <a:srgbClr val="FFFFFF"/>
          </a:solidFill>
        </p:spPr>
        <p:txBody>
          <a:bodyPr>
            <a:normAutofit/>
          </a:bodyPr>
          <a:lstStyle/>
          <a:p>
            <a:r>
              <a:rPr lang="en-US" dirty="0"/>
              <a:t>Anticipating the worst</a:t>
            </a:r>
          </a:p>
        </p:txBody>
      </p:sp>
      <p:graphicFrame>
        <p:nvGraphicFramePr>
          <p:cNvPr id="14" name="Content Placeholder 2">
            <a:extLst>
              <a:ext uri="{FF2B5EF4-FFF2-40B4-BE49-F238E27FC236}">
                <a16:creationId xmlns:a16="http://schemas.microsoft.com/office/drawing/2014/main" id="{336623B1-78C7-29AC-9760-3B2E84C524EA}"/>
              </a:ext>
            </a:extLst>
          </p:cNvPr>
          <p:cNvGraphicFramePr>
            <a:graphicFrameLocks noGrp="1"/>
          </p:cNvGraphicFramePr>
          <p:nvPr>
            <p:ph idx="1"/>
            <p:extLst>
              <p:ext uri="{D42A27DB-BD31-4B8C-83A1-F6EECF244321}">
                <p14:modId xmlns:p14="http://schemas.microsoft.com/office/powerpoint/2010/main" val="2047252185"/>
              </p:ext>
            </p:extLst>
          </p:nvPr>
        </p:nvGraphicFramePr>
        <p:xfrm>
          <a:off x="1706062" y="2291262"/>
          <a:ext cx="8779512" cy="28792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47514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E2E62-EB4A-4BB7-8C2F-52D8DF426A60}"/>
              </a:ext>
            </a:extLst>
          </p:cNvPr>
          <p:cNvSpPr>
            <a:spLocks noGrp="1"/>
          </p:cNvSpPr>
          <p:nvPr>
            <p:ph type="title"/>
          </p:nvPr>
        </p:nvSpPr>
        <p:spPr>
          <a:xfrm>
            <a:off x="751663" y="804672"/>
            <a:ext cx="4486656" cy="1141497"/>
          </a:xfrm>
        </p:spPr>
        <p:txBody>
          <a:bodyPr>
            <a:noAutofit/>
          </a:bodyPr>
          <a:lstStyle/>
          <a:p>
            <a:r>
              <a:rPr lang="en-US" sz="3600" dirty="0"/>
              <a:t>What’s likely to go wrong?</a:t>
            </a:r>
          </a:p>
        </p:txBody>
      </p:sp>
      <p:sp>
        <p:nvSpPr>
          <p:cNvPr id="3" name="Content Placeholder 2">
            <a:extLst>
              <a:ext uri="{FF2B5EF4-FFF2-40B4-BE49-F238E27FC236}">
                <a16:creationId xmlns:a16="http://schemas.microsoft.com/office/drawing/2014/main" id="{A7FE5841-FAD1-44FB-9798-50F5D9FC6BBA}"/>
              </a:ext>
            </a:extLst>
          </p:cNvPr>
          <p:cNvSpPr>
            <a:spLocks noGrp="1"/>
          </p:cNvSpPr>
          <p:nvPr>
            <p:ph idx="1"/>
          </p:nvPr>
        </p:nvSpPr>
        <p:spPr/>
        <p:txBody>
          <a:bodyPr>
            <a:normAutofit/>
          </a:bodyPr>
          <a:lstStyle/>
          <a:p>
            <a:pPr>
              <a:lnSpc>
                <a:spcPct val="150000"/>
              </a:lnSpc>
            </a:pPr>
            <a:r>
              <a:rPr lang="en-US" sz="2800" dirty="0"/>
              <a:t>You know your community</a:t>
            </a:r>
          </a:p>
          <a:p>
            <a:pPr lvl="1">
              <a:lnSpc>
                <a:spcPct val="150000"/>
              </a:lnSpc>
            </a:pPr>
            <a:r>
              <a:rPr lang="en-US" sz="2400" dirty="0"/>
              <a:t>Natural hazards</a:t>
            </a:r>
          </a:p>
          <a:p>
            <a:pPr lvl="1">
              <a:lnSpc>
                <a:spcPct val="150000"/>
              </a:lnSpc>
            </a:pPr>
            <a:r>
              <a:rPr lang="en-US" sz="2400" dirty="0"/>
              <a:t>Man-made hazards</a:t>
            </a:r>
          </a:p>
          <a:p>
            <a:pPr>
              <a:lnSpc>
                <a:spcPct val="150000"/>
              </a:lnSpc>
            </a:pPr>
            <a:r>
              <a:rPr lang="en-US" sz="2700" dirty="0"/>
              <a:t>Historic events</a:t>
            </a:r>
          </a:p>
          <a:p>
            <a:pPr>
              <a:lnSpc>
                <a:spcPct val="150000"/>
              </a:lnSpc>
            </a:pPr>
            <a:r>
              <a:rPr lang="en-US" sz="2700" dirty="0"/>
              <a:t>Vulnerabilities</a:t>
            </a:r>
          </a:p>
          <a:p>
            <a:pPr lvl="1">
              <a:lnSpc>
                <a:spcPct val="150000"/>
              </a:lnSpc>
            </a:pPr>
            <a:r>
              <a:rPr lang="en-US" sz="2500" dirty="0"/>
              <a:t>Who could be impacted?</a:t>
            </a:r>
          </a:p>
        </p:txBody>
      </p:sp>
      <p:pic>
        <p:nvPicPr>
          <p:cNvPr id="9" name="Picture 3">
            <a:extLst>
              <a:ext uri="{FF2B5EF4-FFF2-40B4-BE49-F238E27FC236}">
                <a16:creationId xmlns:a16="http://schemas.microsoft.com/office/drawing/2014/main" id="{979C94B1-E4A4-408B-9A42-05DC8D2959D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351" t="16413" r="55156" b="12104"/>
          <a:stretch/>
        </p:blipFill>
        <p:spPr bwMode="auto">
          <a:xfrm>
            <a:off x="640080" y="2515412"/>
            <a:ext cx="4886441" cy="353791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670128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5FF0F-E82A-42FC-AB66-F3B4B4FEA816}"/>
              </a:ext>
            </a:extLst>
          </p:cNvPr>
          <p:cNvSpPr>
            <a:spLocks noGrp="1"/>
          </p:cNvSpPr>
          <p:nvPr>
            <p:ph type="title"/>
          </p:nvPr>
        </p:nvSpPr>
        <p:spPr>
          <a:xfrm>
            <a:off x="2231136" y="754832"/>
            <a:ext cx="7729728" cy="1188720"/>
          </a:xfrm>
        </p:spPr>
        <p:txBody>
          <a:bodyPr>
            <a:normAutofit/>
          </a:bodyPr>
          <a:lstStyle/>
          <a:p>
            <a:r>
              <a:rPr lang="en-US" sz="3600" dirty="0"/>
              <a:t>Research may already exist!</a:t>
            </a:r>
          </a:p>
        </p:txBody>
      </p:sp>
      <p:sp>
        <p:nvSpPr>
          <p:cNvPr id="3" name="Content Placeholder 2">
            <a:extLst>
              <a:ext uri="{FF2B5EF4-FFF2-40B4-BE49-F238E27FC236}">
                <a16:creationId xmlns:a16="http://schemas.microsoft.com/office/drawing/2014/main" id="{50ADB25D-F206-4BBD-8448-3F9C28B2AB8B}"/>
              </a:ext>
            </a:extLst>
          </p:cNvPr>
          <p:cNvSpPr>
            <a:spLocks noGrp="1"/>
          </p:cNvSpPr>
          <p:nvPr>
            <p:ph idx="1"/>
          </p:nvPr>
        </p:nvSpPr>
        <p:spPr>
          <a:xfrm>
            <a:off x="5349983" y="2346416"/>
            <a:ext cx="6462265" cy="3393612"/>
          </a:xfrm>
        </p:spPr>
        <p:txBody>
          <a:bodyPr>
            <a:noAutofit/>
          </a:bodyPr>
          <a:lstStyle/>
          <a:p>
            <a:r>
              <a:rPr lang="en-US" sz="2400" dirty="0"/>
              <a:t>THIRA - Threat and Hazard Identification and Risk Assessment </a:t>
            </a:r>
          </a:p>
          <a:p>
            <a:r>
              <a:rPr lang="en-US" sz="2400" dirty="0"/>
              <a:t>HVA - Hazard Vulnerability Analysis/Assessment</a:t>
            </a:r>
          </a:p>
          <a:p>
            <a:r>
              <a:rPr lang="en-US" sz="2400" dirty="0"/>
              <a:t>CEMP - Comprehensive Emergency Management Plan</a:t>
            </a:r>
          </a:p>
          <a:p>
            <a:r>
              <a:rPr lang="en-US" sz="2400" dirty="0"/>
              <a:t>NHMP – Natural Hazard Mitigation Plan</a:t>
            </a:r>
          </a:p>
          <a:p>
            <a:r>
              <a:rPr lang="en-US" sz="2400" dirty="0"/>
              <a:t>COOP – Continuity of Operations Plan</a:t>
            </a:r>
          </a:p>
        </p:txBody>
      </p:sp>
      <p:pic>
        <p:nvPicPr>
          <p:cNvPr id="5" name="Picture 4">
            <a:extLst>
              <a:ext uri="{FF2B5EF4-FFF2-40B4-BE49-F238E27FC236}">
                <a16:creationId xmlns:a16="http://schemas.microsoft.com/office/drawing/2014/main" id="{D17E951A-03B9-42C5-9E03-EAD6EE591651}"/>
              </a:ext>
            </a:extLst>
          </p:cNvPr>
          <p:cNvPicPr>
            <a:picLocks noChangeAspect="1"/>
          </p:cNvPicPr>
          <p:nvPr/>
        </p:nvPicPr>
        <p:blipFill>
          <a:blip r:embed="rId3"/>
          <a:stretch>
            <a:fillRect/>
          </a:stretch>
        </p:blipFill>
        <p:spPr>
          <a:xfrm rot="21000101">
            <a:off x="366530" y="2310048"/>
            <a:ext cx="2641536" cy="2980252"/>
          </a:xfrm>
          <a:prstGeom prst="rect">
            <a:avLst/>
          </a:prstGeom>
          <a:ln w="19050">
            <a:solidFill>
              <a:schemeClr val="tx1"/>
            </a:solidFill>
          </a:ln>
        </p:spPr>
      </p:pic>
      <p:pic>
        <p:nvPicPr>
          <p:cNvPr id="7" name="Picture 6">
            <a:extLst>
              <a:ext uri="{FF2B5EF4-FFF2-40B4-BE49-F238E27FC236}">
                <a16:creationId xmlns:a16="http://schemas.microsoft.com/office/drawing/2014/main" id="{040F42EC-A371-4500-AA1A-B12AEC7187D6}"/>
              </a:ext>
            </a:extLst>
          </p:cNvPr>
          <p:cNvPicPr>
            <a:picLocks noChangeAspect="1"/>
          </p:cNvPicPr>
          <p:nvPr/>
        </p:nvPicPr>
        <p:blipFill>
          <a:blip r:embed="rId4"/>
          <a:stretch>
            <a:fillRect/>
          </a:stretch>
        </p:blipFill>
        <p:spPr>
          <a:xfrm rot="378752">
            <a:off x="2411640" y="2975099"/>
            <a:ext cx="2641535" cy="3429001"/>
          </a:xfrm>
          <a:prstGeom prst="rect">
            <a:avLst/>
          </a:prstGeom>
          <a:ln w="19050">
            <a:solidFill>
              <a:schemeClr val="tx1"/>
            </a:solidFill>
          </a:ln>
        </p:spPr>
      </p:pic>
    </p:spTree>
    <p:extLst>
      <p:ext uri="{BB962C8B-B14F-4D97-AF65-F5344CB8AC3E}">
        <p14:creationId xmlns:p14="http://schemas.microsoft.com/office/powerpoint/2010/main" val="2214715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E2E62-EB4A-4BB7-8C2F-52D8DF426A60}"/>
              </a:ext>
            </a:extLst>
          </p:cNvPr>
          <p:cNvSpPr>
            <a:spLocks noGrp="1"/>
          </p:cNvSpPr>
          <p:nvPr>
            <p:ph type="title"/>
          </p:nvPr>
        </p:nvSpPr>
        <p:spPr>
          <a:xfrm>
            <a:off x="2231136" y="964692"/>
            <a:ext cx="7729728" cy="1188720"/>
          </a:xfrm>
        </p:spPr>
        <p:txBody>
          <a:bodyPr vert="horz" lIns="182880" tIns="182880" rIns="182880" bIns="182880" rtlCol="0" anchor="ctr">
            <a:normAutofit/>
          </a:bodyPr>
          <a:lstStyle/>
          <a:p>
            <a:r>
              <a:rPr lang="en-US" sz="3600" dirty="0"/>
              <a:t>Communications plans</a:t>
            </a:r>
          </a:p>
        </p:txBody>
      </p:sp>
      <p:graphicFrame>
        <p:nvGraphicFramePr>
          <p:cNvPr id="5" name="Content Placeholder 2">
            <a:extLst>
              <a:ext uri="{FF2B5EF4-FFF2-40B4-BE49-F238E27FC236}">
                <a16:creationId xmlns:a16="http://schemas.microsoft.com/office/drawing/2014/main" id="{4B2B2F60-FE22-08C6-794C-F199C7B2F9FA}"/>
              </a:ext>
            </a:extLst>
          </p:cNvPr>
          <p:cNvGraphicFramePr>
            <a:graphicFrameLocks noGrp="1"/>
          </p:cNvGraphicFramePr>
          <p:nvPr>
            <p:ph idx="1"/>
            <p:extLst>
              <p:ext uri="{D42A27DB-BD31-4B8C-83A1-F6EECF244321}">
                <p14:modId xmlns:p14="http://schemas.microsoft.com/office/powerpoint/2010/main" val="1030680435"/>
              </p:ext>
            </p:extLst>
          </p:nvPr>
        </p:nvGraphicFramePr>
        <p:xfrm>
          <a:off x="965200" y="2638425"/>
          <a:ext cx="10261600" cy="31077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851291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A7BAD-A022-415B-B859-8E56315F8E24}"/>
              </a:ext>
            </a:extLst>
          </p:cNvPr>
          <p:cNvSpPr>
            <a:spLocks noGrp="1"/>
          </p:cNvSpPr>
          <p:nvPr>
            <p:ph type="title"/>
          </p:nvPr>
        </p:nvSpPr>
        <p:spPr>
          <a:xfrm>
            <a:off x="804672" y="2138673"/>
            <a:ext cx="4486656" cy="2580653"/>
          </a:xfrm>
        </p:spPr>
        <p:txBody>
          <a:bodyPr>
            <a:noAutofit/>
          </a:bodyPr>
          <a:lstStyle/>
          <a:p>
            <a:r>
              <a:rPr lang="en-US" sz="3600" dirty="0"/>
              <a:t>What to include </a:t>
            </a:r>
            <a:br>
              <a:rPr lang="en-US" sz="3600" dirty="0"/>
            </a:br>
            <a:r>
              <a:rPr lang="en-US" sz="3600" i="1" dirty="0"/>
              <a:t>(if it’s not already there)</a:t>
            </a:r>
          </a:p>
        </p:txBody>
      </p:sp>
      <p:graphicFrame>
        <p:nvGraphicFramePr>
          <p:cNvPr id="6" name="Content Placeholder 2">
            <a:extLst>
              <a:ext uri="{FF2B5EF4-FFF2-40B4-BE49-F238E27FC236}">
                <a16:creationId xmlns:a16="http://schemas.microsoft.com/office/drawing/2014/main" id="{C7D24507-ADD8-D68A-6A5E-F3284A54EB9A}"/>
              </a:ext>
            </a:extLst>
          </p:cNvPr>
          <p:cNvGraphicFramePr>
            <a:graphicFrameLocks noGrp="1"/>
          </p:cNvGraphicFramePr>
          <p:nvPr>
            <p:ph idx="1"/>
            <p:extLst>
              <p:ext uri="{D42A27DB-BD31-4B8C-83A1-F6EECF244321}">
                <p14:modId xmlns:p14="http://schemas.microsoft.com/office/powerpoint/2010/main" val="4204134579"/>
              </p:ext>
            </p:extLst>
          </p:nvPr>
        </p:nvGraphicFramePr>
        <p:xfrm>
          <a:off x="6736080" y="804672"/>
          <a:ext cx="4815840" cy="52486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78898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11" name="Picture 10" descr="Magnifying glass and question mark">
            <a:extLst>
              <a:ext uri="{FF2B5EF4-FFF2-40B4-BE49-F238E27FC236}">
                <a16:creationId xmlns:a16="http://schemas.microsoft.com/office/drawing/2014/main" id="{4B61437C-8074-5E0B-7A19-23DD256E861F}"/>
              </a:ext>
            </a:extLst>
          </p:cNvPr>
          <p:cNvPicPr>
            <a:picLocks noChangeAspect="1"/>
          </p:cNvPicPr>
          <p:nvPr/>
        </p:nvPicPr>
        <p:blipFill rotWithShape="1">
          <a:blip r:embed="rId3"/>
          <a:srcRect b="33333"/>
          <a:stretch/>
        </p:blipFill>
        <p:spPr>
          <a:xfrm>
            <a:off x="20" y="10"/>
            <a:ext cx="12191980" cy="4571990"/>
          </a:xfrm>
          <a:prstGeom prst="rect">
            <a:avLst/>
          </a:prstGeom>
        </p:spPr>
      </p:pic>
      <p:sp>
        <p:nvSpPr>
          <p:cNvPr id="2" name="Title 1">
            <a:extLst>
              <a:ext uri="{FF2B5EF4-FFF2-40B4-BE49-F238E27FC236}">
                <a16:creationId xmlns:a16="http://schemas.microsoft.com/office/drawing/2014/main" id="{B23EA27D-3961-4624-A8BF-E0B4DFAEDCD7}"/>
              </a:ext>
            </a:extLst>
          </p:cNvPr>
          <p:cNvSpPr>
            <a:spLocks noGrp="1"/>
          </p:cNvSpPr>
          <p:nvPr>
            <p:ph type="title"/>
          </p:nvPr>
        </p:nvSpPr>
        <p:spPr>
          <a:xfrm>
            <a:off x="1600200" y="3753529"/>
            <a:ext cx="8991600" cy="1645759"/>
          </a:xfrm>
        </p:spPr>
        <p:txBody>
          <a:bodyPr vert="horz" lIns="274320" tIns="182880" rIns="274320" bIns="182880" rtlCol="0" anchor="ctr" anchorCtr="1">
            <a:normAutofit/>
          </a:bodyPr>
          <a:lstStyle/>
          <a:p>
            <a:r>
              <a:rPr lang="en-US" sz="3800" b="1" dirty="0"/>
              <a:t>Have you been the lead </a:t>
            </a:r>
            <a:r>
              <a:rPr lang="en-US" sz="3800" b="1" dirty="0" err="1"/>
              <a:t>pio</a:t>
            </a:r>
            <a:r>
              <a:rPr lang="en-US" sz="3800" b="1" dirty="0"/>
              <a:t> in an emergency?</a:t>
            </a:r>
          </a:p>
        </p:txBody>
      </p:sp>
    </p:spTree>
    <p:extLst>
      <p:ext uri="{BB962C8B-B14F-4D97-AF65-F5344CB8AC3E}">
        <p14:creationId xmlns:p14="http://schemas.microsoft.com/office/powerpoint/2010/main" val="3096115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E2E62-EB4A-4BB7-8C2F-52D8DF426A60}"/>
              </a:ext>
            </a:extLst>
          </p:cNvPr>
          <p:cNvSpPr>
            <a:spLocks noGrp="1"/>
          </p:cNvSpPr>
          <p:nvPr>
            <p:ph type="title"/>
          </p:nvPr>
        </p:nvSpPr>
        <p:spPr>
          <a:xfrm>
            <a:off x="751663" y="804672"/>
            <a:ext cx="4486656" cy="1141497"/>
          </a:xfrm>
        </p:spPr>
        <p:txBody>
          <a:bodyPr>
            <a:noAutofit/>
          </a:bodyPr>
          <a:lstStyle/>
          <a:p>
            <a:r>
              <a:rPr lang="en-US" sz="3600" dirty="0"/>
              <a:t>But first,</a:t>
            </a:r>
            <a:br>
              <a:rPr lang="en-US" sz="3600" dirty="0"/>
            </a:br>
            <a:r>
              <a:rPr lang="en-US" sz="3600" dirty="0"/>
              <a:t>We train</a:t>
            </a:r>
          </a:p>
        </p:txBody>
      </p:sp>
      <p:sp>
        <p:nvSpPr>
          <p:cNvPr id="3" name="Content Placeholder 2">
            <a:extLst>
              <a:ext uri="{FF2B5EF4-FFF2-40B4-BE49-F238E27FC236}">
                <a16:creationId xmlns:a16="http://schemas.microsoft.com/office/drawing/2014/main" id="{A7FE5841-FAD1-44FB-9798-50F5D9FC6BBA}"/>
              </a:ext>
            </a:extLst>
          </p:cNvPr>
          <p:cNvSpPr>
            <a:spLocks noGrp="1"/>
          </p:cNvSpPr>
          <p:nvPr>
            <p:ph idx="1"/>
          </p:nvPr>
        </p:nvSpPr>
        <p:spPr/>
        <p:txBody>
          <a:bodyPr>
            <a:normAutofit lnSpcReduction="10000"/>
          </a:bodyPr>
          <a:lstStyle/>
          <a:p>
            <a:pPr>
              <a:lnSpc>
                <a:spcPct val="150000"/>
              </a:lnSpc>
            </a:pPr>
            <a:r>
              <a:rPr lang="en-US" sz="2800" dirty="0"/>
              <a:t>Individual training</a:t>
            </a:r>
          </a:p>
          <a:p>
            <a:pPr lvl="1">
              <a:lnSpc>
                <a:spcPct val="150000"/>
              </a:lnSpc>
            </a:pPr>
            <a:r>
              <a:rPr lang="en-US" sz="2500" dirty="0"/>
              <a:t>FEMA</a:t>
            </a:r>
          </a:p>
          <a:p>
            <a:pPr lvl="1">
              <a:lnSpc>
                <a:spcPct val="150000"/>
              </a:lnSpc>
            </a:pPr>
            <a:r>
              <a:rPr lang="en-US" sz="2500" dirty="0"/>
              <a:t>Argonne National Laboratory</a:t>
            </a:r>
          </a:p>
          <a:p>
            <a:pPr lvl="1">
              <a:lnSpc>
                <a:spcPct val="150000"/>
              </a:lnSpc>
            </a:pPr>
            <a:r>
              <a:rPr lang="en-US" sz="2500" dirty="0"/>
              <a:t>National Disaster Preparedness Training Center</a:t>
            </a:r>
          </a:p>
          <a:p>
            <a:pPr>
              <a:lnSpc>
                <a:spcPct val="150000"/>
              </a:lnSpc>
            </a:pPr>
            <a:r>
              <a:rPr lang="en-US" sz="2800" dirty="0"/>
              <a:t>Agency training</a:t>
            </a:r>
          </a:p>
          <a:p>
            <a:pPr lvl="1">
              <a:lnSpc>
                <a:spcPct val="150000"/>
              </a:lnSpc>
            </a:pPr>
            <a:r>
              <a:rPr lang="en-US" sz="2500" dirty="0"/>
              <a:t>Tabletop exercise</a:t>
            </a:r>
          </a:p>
          <a:p>
            <a:pPr lvl="1">
              <a:lnSpc>
                <a:spcPct val="150000"/>
              </a:lnSpc>
            </a:pPr>
            <a:r>
              <a:rPr lang="en-US" sz="2500" dirty="0"/>
              <a:t>Drill or full-scale exercise </a:t>
            </a:r>
            <a:endParaRPr lang="en-US" sz="2200" dirty="0"/>
          </a:p>
        </p:txBody>
      </p:sp>
      <p:pic>
        <p:nvPicPr>
          <p:cNvPr id="1026" name="Picture 2" descr="May be an image of 2 people, people standing and indoor">
            <a:extLst>
              <a:ext uri="{FF2B5EF4-FFF2-40B4-BE49-F238E27FC236}">
                <a16:creationId xmlns:a16="http://schemas.microsoft.com/office/drawing/2014/main" id="{9ED68D4B-37D8-4BCE-A1B4-7C3AEFFE46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4397" y="2472153"/>
            <a:ext cx="4473921" cy="3355441"/>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1392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E2E62-EB4A-4BB7-8C2F-52D8DF426A60}"/>
              </a:ext>
            </a:extLst>
          </p:cNvPr>
          <p:cNvSpPr>
            <a:spLocks noGrp="1"/>
          </p:cNvSpPr>
          <p:nvPr>
            <p:ph type="title"/>
          </p:nvPr>
        </p:nvSpPr>
        <p:spPr>
          <a:xfrm>
            <a:off x="1842448" y="964692"/>
            <a:ext cx="8598089" cy="1188720"/>
          </a:xfrm>
        </p:spPr>
        <p:txBody>
          <a:bodyPr vert="horz" lIns="182880" tIns="182880" rIns="182880" bIns="182880" rtlCol="0" anchor="ctr">
            <a:noAutofit/>
          </a:bodyPr>
          <a:lstStyle/>
          <a:p>
            <a:r>
              <a:rPr lang="en-US" sz="3600" dirty="0"/>
              <a:t>Ask to be a part of training</a:t>
            </a:r>
          </a:p>
        </p:txBody>
      </p:sp>
      <p:graphicFrame>
        <p:nvGraphicFramePr>
          <p:cNvPr id="5" name="Content Placeholder 2">
            <a:extLst>
              <a:ext uri="{FF2B5EF4-FFF2-40B4-BE49-F238E27FC236}">
                <a16:creationId xmlns:a16="http://schemas.microsoft.com/office/drawing/2014/main" id="{4B2B2F60-FE22-08C6-794C-F199C7B2F9FA}"/>
              </a:ext>
            </a:extLst>
          </p:cNvPr>
          <p:cNvGraphicFramePr>
            <a:graphicFrameLocks noGrp="1"/>
          </p:cNvGraphicFramePr>
          <p:nvPr>
            <p:ph idx="1"/>
            <p:extLst>
              <p:ext uri="{D42A27DB-BD31-4B8C-83A1-F6EECF244321}">
                <p14:modId xmlns:p14="http://schemas.microsoft.com/office/powerpoint/2010/main" val="2011297384"/>
              </p:ext>
            </p:extLst>
          </p:nvPr>
        </p:nvGraphicFramePr>
        <p:xfrm>
          <a:off x="965201" y="2638425"/>
          <a:ext cx="10261600" cy="31019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93782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0167A-06F2-433E-B10E-68C32B0E3932}"/>
              </a:ext>
            </a:extLst>
          </p:cNvPr>
          <p:cNvSpPr>
            <a:spLocks noGrp="1"/>
          </p:cNvSpPr>
          <p:nvPr>
            <p:ph type="title"/>
          </p:nvPr>
        </p:nvSpPr>
        <p:spPr/>
        <p:txBody>
          <a:bodyPr/>
          <a:lstStyle/>
          <a:p>
            <a:r>
              <a:rPr lang="en-US" dirty="0"/>
              <a:t>Checklists </a:t>
            </a:r>
            <a:br>
              <a:rPr lang="en-US" dirty="0"/>
            </a:br>
            <a:r>
              <a:rPr lang="en-US" dirty="0"/>
              <a:t>&amp; holding statements</a:t>
            </a:r>
          </a:p>
        </p:txBody>
      </p:sp>
    </p:spTree>
    <p:extLst>
      <p:ext uri="{BB962C8B-B14F-4D97-AF65-F5344CB8AC3E}">
        <p14:creationId xmlns:p14="http://schemas.microsoft.com/office/powerpoint/2010/main" val="41030431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3D9B6CF-87DD-47C7-B38D-7C5353D4D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5999A6-396D-45FD-9109-B1527FAE6006}"/>
              </a:ext>
            </a:extLst>
          </p:cNvPr>
          <p:cNvSpPr>
            <a:spLocks noGrp="1"/>
          </p:cNvSpPr>
          <p:nvPr>
            <p:ph type="title"/>
          </p:nvPr>
        </p:nvSpPr>
        <p:spPr>
          <a:xfrm>
            <a:off x="840309" y="640080"/>
            <a:ext cx="3044952" cy="1898904"/>
          </a:xfrm>
        </p:spPr>
        <p:txBody>
          <a:bodyPr vert="horz" lIns="274320" tIns="182880" rIns="274320" bIns="182880" rtlCol="0" anchor="ctr" anchorCtr="1">
            <a:normAutofit/>
          </a:bodyPr>
          <a:lstStyle/>
          <a:p>
            <a:r>
              <a:rPr lang="en-US" sz="3200" dirty="0"/>
              <a:t>First-hour checklist </a:t>
            </a:r>
          </a:p>
        </p:txBody>
      </p:sp>
      <p:sp>
        <p:nvSpPr>
          <p:cNvPr id="4" name="Text Placeholder 3">
            <a:extLst>
              <a:ext uri="{FF2B5EF4-FFF2-40B4-BE49-F238E27FC236}">
                <a16:creationId xmlns:a16="http://schemas.microsoft.com/office/drawing/2014/main" id="{3E447799-42C8-4A76-9C93-8210736CDB36}"/>
              </a:ext>
            </a:extLst>
          </p:cNvPr>
          <p:cNvSpPr>
            <a:spLocks noGrp="1"/>
          </p:cNvSpPr>
          <p:nvPr>
            <p:ph type="body" sz="half" idx="2"/>
          </p:nvPr>
        </p:nvSpPr>
        <p:spPr>
          <a:xfrm>
            <a:off x="840308" y="2735007"/>
            <a:ext cx="3044952" cy="3168207"/>
          </a:xfrm>
          <a:solidFill>
            <a:schemeClr val="bg1">
              <a:lumMod val="95000"/>
              <a:alpha val="50000"/>
            </a:schemeClr>
          </a:solidFill>
        </p:spPr>
        <p:txBody>
          <a:bodyPr vert="horz" lIns="91440" tIns="45720" rIns="91440" bIns="45720" rtlCol="0">
            <a:noAutofit/>
          </a:bodyPr>
          <a:lstStyle/>
          <a:p>
            <a:pPr marL="285750" indent="-285750" algn="l">
              <a:buFont typeface="Arial" panose="020B0604020202020204" pitchFamily="34" charset="0"/>
              <a:buChar char="•"/>
            </a:pPr>
            <a:r>
              <a:rPr lang="en-US" sz="2000" kern="1200" dirty="0">
                <a:solidFill>
                  <a:schemeClr val="tx1"/>
                </a:solidFill>
                <a:latin typeface="+mn-lt"/>
                <a:ea typeface="+mn-ea"/>
                <a:cs typeface="+mn-cs"/>
              </a:rPr>
              <a:t>Who to contact</a:t>
            </a:r>
          </a:p>
          <a:p>
            <a:pPr marL="285750" indent="-285750" algn="l">
              <a:buFont typeface="Arial" panose="020B0604020202020204" pitchFamily="34" charset="0"/>
              <a:buChar char="•"/>
            </a:pPr>
            <a:r>
              <a:rPr lang="en-US" sz="2000" dirty="0">
                <a:solidFill>
                  <a:schemeClr val="tx1"/>
                </a:solidFill>
              </a:rPr>
              <a:t>What to ask</a:t>
            </a:r>
          </a:p>
          <a:p>
            <a:pPr marL="285750" indent="-285750" algn="l">
              <a:buFont typeface="Arial" panose="020B0604020202020204" pitchFamily="34" charset="0"/>
              <a:buChar char="•"/>
            </a:pPr>
            <a:r>
              <a:rPr lang="en-US" sz="2000" kern="1200" dirty="0">
                <a:solidFill>
                  <a:schemeClr val="tx1"/>
                </a:solidFill>
                <a:latin typeface="+mn-lt"/>
                <a:ea typeface="+mn-ea"/>
                <a:cs typeface="+mn-cs"/>
              </a:rPr>
              <a:t>When to report up</a:t>
            </a:r>
            <a:endParaRPr lang="en-US" sz="2000" dirty="0">
              <a:solidFill>
                <a:schemeClr val="tx1"/>
              </a:solidFill>
            </a:endParaRPr>
          </a:p>
          <a:p>
            <a:pPr marL="285750" indent="-285750" algn="l">
              <a:buFont typeface="Arial" panose="020B0604020202020204" pitchFamily="34" charset="0"/>
              <a:buChar char="•"/>
            </a:pPr>
            <a:r>
              <a:rPr lang="en-US" sz="2000" kern="1200" dirty="0">
                <a:solidFill>
                  <a:schemeClr val="tx1"/>
                </a:solidFill>
                <a:latin typeface="+mn-lt"/>
                <a:ea typeface="+mn-ea"/>
                <a:cs typeface="+mn-cs"/>
              </a:rPr>
              <a:t>Where to research</a:t>
            </a:r>
          </a:p>
          <a:p>
            <a:pPr marL="285750" indent="-285750" algn="l">
              <a:buFont typeface="Arial" panose="020B0604020202020204" pitchFamily="34" charset="0"/>
              <a:buChar char="•"/>
            </a:pPr>
            <a:r>
              <a:rPr lang="en-US" sz="2000" kern="1200" dirty="0">
                <a:solidFill>
                  <a:schemeClr val="tx1"/>
                </a:solidFill>
                <a:latin typeface="+mn-lt"/>
                <a:ea typeface="+mn-ea"/>
                <a:cs typeface="+mn-cs"/>
              </a:rPr>
              <a:t>Where to post information</a:t>
            </a:r>
          </a:p>
          <a:p>
            <a:pPr marL="285750" indent="-285750" algn="l">
              <a:buFont typeface="Arial" panose="020B0604020202020204" pitchFamily="34" charset="0"/>
              <a:buChar char="•"/>
            </a:pPr>
            <a:r>
              <a:rPr lang="en-US" sz="2000" kern="1200" dirty="0">
                <a:solidFill>
                  <a:schemeClr val="tx1"/>
                </a:solidFill>
                <a:latin typeface="+mn-lt"/>
                <a:ea typeface="+mn-ea"/>
                <a:cs typeface="+mn-cs"/>
              </a:rPr>
              <a:t>Where and how to listen</a:t>
            </a:r>
          </a:p>
        </p:txBody>
      </p:sp>
      <p:sp>
        <p:nvSpPr>
          <p:cNvPr id="13" name="Rectangle 12">
            <a:extLst>
              <a:ext uri="{FF2B5EF4-FFF2-40B4-BE49-F238E27FC236}">
                <a16:creationId xmlns:a16="http://schemas.microsoft.com/office/drawing/2014/main" id="{EFE2328B-DA12-4B90-BD82-3CCF13AF6C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640080"/>
            <a:ext cx="6897625" cy="526313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F77FF0B6-332F-4842-A5F8-EA360BD5F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0412" y="802767"/>
            <a:ext cx="6565392" cy="4937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a:extLst>
              <a:ext uri="{FF2B5EF4-FFF2-40B4-BE49-F238E27FC236}">
                <a16:creationId xmlns:a16="http://schemas.microsoft.com/office/drawing/2014/main" id="{046CCC4D-A907-48E7-BA59-B23FDCF7F6DC}"/>
              </a:ext>
            </a:extLst>
          </p:cNvPr>
          <p:cNvPicPr>
            <a:picLocks noGrp="1" noChangeAspect="1"/>
          </p:cNvPicPr>
          <p:nvPr>
            <p:ph type="pic" idx="1"/>
          </p:nvPr>
        </p:nvPicPr>
        <p:blipFill rotWithShape="1">
          <a:blip r:embed="rId3"/>
          <a:srcRect l="21" r="52584" b="6299"/>
          <a:stretch/>
        </p:blipFill>
        <p:spPr>
          <a:xfrm>
            <a:off x="5995061" y="802767"/>
            <a:ext cx="4216094" cy="4937759"/>
          </a:xfrm>
          <a:prstGeom prst="rect">
            <a:avLst/>
          </a:prstGeom>
        </p:spPr>
      </p:pic>
    </p:spTree>
    <p:extLst>
      <p:ext uri="{BB962C8B-B14F-4D97-AF65-F5344CB8AC3E}">
        <p14:creationId xmlns:p14="http://schemas.microsoft.com/office/powerpoint/2010/main" val="40055467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3D9B6CF-87DD-47C7-B38D-7C5353D4D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5999A6-396D-45FD-9109-B1527FAE6006}"/>
              </a:ext>
            </a:extLst>
          </p:cNvPr>
          <p:cNvSpPr>
            <a:spLocks noGrp="1"/>
          </p:cNvSpPr>
          <p:nvPr>
            <p:ph type="title"/>
          </p:nvPr>
        </p:nvSpPr>
        <p:spPr>
          <a:xfrm>
            <a:off x="840309" y="640080"/>
            <a:ext cx="3044952" cy="1898904"/>
          </a:xfrm>
        </p:spPr>
        <p:txBody>
          <a:bodyPr vert="horz" lIns="274320" tIns="182880" rIns="274320" bIns="182880" rtlCol="0" anchor="ctr" anchorCtr="1">
            <a:normAutofit/>
          </a:bodyPr>
          <a:lstStyle/>
          <a:p>
            <a:r>
              <a:rPr lang="en-US" sz="3200" dirty="0"/>
              <a:t>What’s in your toolkit</a:t>
            </a:r>
          </a:p>
        </p:txBody>
      </p:sp>
      <p:sp>
        <p:nvSpPr>
          <p:cNvPr id="4" name="Text Placeholder 3">
            <a:extLst>
              <a:ext uri="{FF2B5EF4-FFF2-40B4-BE49-F238E27FC236}">
                <a16:creationId xmlns:a16="http://schemas.microsoft.com/office/drawing/2014/main" id="{3E447799-42C8-4A76-9C93-8210736CDB36}"/>
              </a:ext>
            </a:extLst>
          </p:cNvPr>
          <p:cNvSpPr>
            <a:spLocks noGrp="1"/>
          </p:cNvSpPr>
          <p:nvPr>
            <p:ph type="body" sz="half" idx="2"/>
          </p:nvPr>
        </p:nvSpPr>
        <p:spPr>
          <a:xfrm>
            <a:off x="840308" y="2735007"/>
            <a:ext cx="3044951" cy="3168207"/>
          </a:xfrm>
          <a:solidFill>
            <a:schemeClr val="bg1">
              <a:lumMod val="95000"/>
              <a:alpha val="50000"/>
            </a:schemeClr>
          </a:solidFill>
        </p:spPr>
        <p:txBody>
          <a:bodyPr vert="horz" lIns="91440" tIns="45720" rIns="91440" bIns="45720" rtlCol="0">
            <a:normAutofit/>
          </a:bodyPr>
          <a:lstStyle/>
          <a:p>
            <a:pPr marL="285750" indent="-285750" algn="l">
              <a:buFont typeface="Arial" panose="020B0604020202020204" pitchFamily="34" charset="0"/>
              <a:buChar char="•"/>
            </a:pPr>
            <a:r>
              <a:rPr lang="en-US" sz="2000" kern="1200" dirty="0">
                <a:solidFill>
                  <a:schemeClr val="tx1"/>
                </a:solidFill>
                <a:latin typeface="+mn-lt"/>
                <a:ea typeface="+mn-ea"/>
                <a:cs typeface="+mn-cs"/>
              </a:rPr>
              <a:t>What communications tools do you use in an emergency?</a:t>
            </a:r>
          </a:p>
          <a:p>
            <a:pPr marL="285750" indent="-285750" algn="l">
              <a:buFont typeface="Arial" panose="020B0604020202020204" pitchFamily="34" charset="0"/>
              <a:buChar char="•"/>
            </a:pPr>
            <a:r>
              <a:rPr lang="en-US" sz="2000" dirty="0">
                <a:solidFill>
                  <a:schemeClr val="tx1"/>
                </a:solidFill>
              </a:rPr>
              <a:t>Who has access to them?</a:t>
            </a:r>
          </a:p>
          <a:p>
            <a:pPr marL="285750" indent="-285750" algn="l">
              <a:buFont typeface="Arial" panose="020B0604020202020204" pitchFamily="34" charset="0"/>
              <a:buChar char="•"/>
            </a:pPr>
            <a:r>
              <a:rPr lang="en-US" sz="2000" kern="1200" dirty="0">
                <a:solidFill>
                  <a:schemeClr val="tx1"/>
                </a:solidFill>
                <a:latin typeface="+mn-lt"/>
                <a:ea typeface="+mn-ea"/>
                <a:cs typeface="+mn-cs"/>
              </a:rPr>
              <a:t>Where </a:t>
            </a:r>
            <a:r>
              <a:rPr lang="en-US" sz="2000" dirty="0">
                <a:solidFill>
                  <a:schemeClr val="tx1"/>
                </a:solidFill>
              </a:rPr>
              <a:t>are your plans saved?</a:t>
            </a:r>
          </a:p>
        </p:txBody>
      </p:sp>
      <p:sp>
        <p:nvSpPr>
          <p:cNvPr id="13" name="Rectangle 12">
            <a:extLst>
              <a:ext uri="{FF2B5EF4-FFF2-40B4-BE49-F238E27FC236}">
                <a16:creationId xmlns:a16="http://schemas.microsoft.com/office/drawing/2014/main" id="{EFE2328B-DA12-4B90-BD82-3CCF13AF6C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640080"/>
            <a:ext cx="6897625" cy="526313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F77FF0B6-332F-4842-A5F8-EA360BD5F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0412" y="802767"/>
            <a:ext cx="6565392" cy="4937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Placeholder 9" descr="A picture containing text&#10;&#10;Description automatically generated">
            <a:extLst>
              <a:ext uri="{FF2B5EF4-FFF2-40B4-BE49-F238E27FC236}">
                <a16:creationId xmlns:a16="http://schemas.microsoft.com/office/drawing/2014/main" id="{1F4F757C-30E3-484A-AD49-DB485099DD73}"/>
              </a:ext>
            </a:extLst>
          </p:cNvPr>
          <p:cNvPicPr>
            <a:picLocks noGrp="1" noChangeAspect="1"/>
          </p:cNvPicPr>
          <p:nvPr>
            <p:ph type="pic" idx="1"/>
          </p:nvPr>
        </p:nvPicPr>
        <p:blipFill rotWithShape="1">
          <a:blip r:embed="rId3"/>
          <a:srcRect l="330" r="52937" b="25483"/>
          <a:stretch/>
        </p:blipFill>
        <p:spPr>
          <a:xfrm>
            <a:off x="5404513" y="830063"/>
            <a:ext cx="5646945" cy="4792815"/>
          </a:xfrm>
          <a:prstGeom prst="rect">
            <a:avLst/>
          </a:prstGeom>
        </p:spPr>
      </p:pic>
    </p:spTree>
    <p:extLst>
      <p:ext uri="{BB962C8B-B14F-4D97-AF65-F5344CB8AC3E}">
        <p14:creationId xmlns:p14="http://schemas.microsoft.com/office/powerpoint/2010/main" val="19812946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3D9B6CF-87DD-47C7-B38D-7C5353D4D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5999A6-396D-45FD-9109-B1527FAE6006}"/>
              </a:ext>
            </a:extLst>
          </p:cNvPr>
          <p:cNvSpPr>
            <a:spLocks noGrp="1"/>
          </p:cNvSpPr>
          <p:nvPr>
            <p:ph type="title"/>
          </p:nvPr>
        </p:nvSpPr>
        <p:spPr>
          <a:xfrm>
            <a:off x="840309" y="640080"/>
            <a:ext cx="3173908" cy="1898904"/>
          </a:xfrm>
        </p:spPr>
        <p:txBody>
          <a:bodyPr vert="horz" lIns="274320" tIns="182880" rIns="274320" bIns="182880" rtlCol="0" anchor="ctr" anchorCtr="1">
            <a:normAutofit/>
          </a:bodyPr>
          <a:lstStyle/>
          <a:p>
            <a:r>
              <a:rPr lang="en-US" sz="3200" dirty="0"/>
              <a:t>Holding statements</a:t>
            </a:r>
          </a:p>
        </p:txBody>
      </p:sp>
      <p:sp>
        <p:nvSpPr>
          <p:cNvPr id="4" name="Text Placeholder 3">
            <a:extLst>
              <a:ext uri="{FF2B5EF4-FFF2-40B4-BE49-F238E27FC236}">
                <a16:creationId xmlns:a16="http://schemas.microsoft.com/office/drawing/2014/main" id="{3E447799-42C8-4A76-9C93-8210736CDB36}"/>
              </a:ext>
            </a:extLst>
          </p:cNvPr>
          <p:cNvSpPr>
            <a:spLocks noGrp="1"/>
          </p:cNvSpPr>
          <p:nvPr>
            <p:ph type="body" sz="half" idx="2"/>
          </p:nvPr>
        </p:nvSpPr>
        <p:spPr>
          <a:xfrm>
            <a:off x="840308" y="2735007"/>
            <a:ext cx="3173908" cy="3168207"/>
          </a:xfrm>
          <a:solidFill>
            <a:schemeClr val="bg1">
              <a:lumMod val="95000"/>
              <a:alpha val="50000"/>
            </a:schemeClr>
          </a:solidFill>
        </p:spPr>
        <p:txBody>
          <a:bodyPr vert="horz" lIns="91440" tIns="45720" rIns="91440" bIns="45720" rtlCol="0">
            <a:normAutofit/>
          </a:bodyPr>
          <a:lstStyle/>
          <a:p>
            <a:pPr marL="285750" indent="-285750" algn="l">
              <a:buFont typeface="Arial" panose="020B0604020202020204" pitchFamily="34" charset="0"/>
              <a:buChar char="•"/>
            </a:pPr>
            <a:r>
              <a:rPr lang="en-US" sz="2000" kern="1200" dirty="0">
                <a:solidFill>
                  <a:schemeClr val="tx1"/>
                </a:solidFill>
                <a:latin typeface="+mn-lt"/>
                <a:ea typeface="+mn-ea"/>
                <a:cs typeface="+mn-cs"/>
              </a:rPr>
              <a:t>What you say when you really don’t know anything</a:t>
            </a:r>
          </a:p>
          <a:p>
            <a:pPr marL="285750" indent="-285750" algn="l">
              <a:buFont typeface="Arial" panose="020B0604020202020204" pitchFamily="34" charset="0"/>
              <a:buChar char="•"/>
            </a:pPr>
            <a:r>
              <a:rPr lang="en-US" sz="2000" dirty="0">
                <a:solidFill>
                  <a:schemeClr val="tx1"/>
                </a:solidFill>
              </a:rPr>
              <a:t>Anticipate risks, draft fill-in-the-blank messaging</a:t>
            </a:r>
          </a:p>
          <a:p>
            <a:pPr marL="285750" indent="-285750" algn="l">
              <a:buFont typeface="Arial" panose="020B0604020202020204" pitchFamily="34" charset="0"/>
              <a:buChar char="•"/>
            </a:pPr>
            <a:r>
              <a:rPr lang="en-US" sz="2000" dirty="0">
                <a:solidFill>
                  <a:schemeClr val="tx1"/>
                </a:solidFill>
              </a:rPr>
              <a:t>Saves you time &amp; sanity</a:t>
            </a:r>
          </a:p>
        </p:txBody>
      </p:sp>
      <p:sp>
        <p:nvSpPr>
          <p:cNvPr id="13" name="Rectangle 12">
            <a:extLst>
              <a:ext uri="{FF2B5EF4-FFF2-40B4-BE49-F238E27FC236}">
                <a16:creationId xmlns:a16="http://schemas.microsoft.com/office/drawing/2014/main" id="{EFE2328B-DA12-4B90-BD82-3CCF13AF6C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640080"/>
            <a:ext cx="6897625" cy="526313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F77FF0B6-332F-4842-A5F8-EA360BD5F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0412" y="802767"/>
            <a:ext cx="6565392" cy="4937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Placeholder 11">
            <a:extLst>
              <a:ext uri="{FF2B5EF4-FFF2-40B4-BE49-F238E27FC236}">
                <a16:creationId xmlns:a16="http://schemas.microsoft.com/office/drawing/2014/main" id="{26072005-2301-434E-BE51-F74A3560A9E8}"/>
              </a:ext>
            </a:extLst>
          </p:cNvPr>
          <p:cNvPicPr>
            <a:picLocks noGrp="1" noChangeAspect="1"/>
          </p:cNvPicPr>
          <p:nvPr>
            <p:ph type="pic" idx="1"/>
          </p:nvPr>
        </p:nvPicPr>
        <p:blipFill rotWithShape="1">
          <a:blip r:embed="rId3"/>
          <a:srcRect t="1201" b="26313"/>
          <a:stretch/>
        </p:blipFill>
        <p:spPr>
          <a:xfrm>
            <a:off x="5645368" y="875239"/>
            <a:ext cx="4915480" cy="4792815"/>
          </a:xfrm>
          <a:prstGeom prst="rect">
            <a:avLst/>
          </a:prstGeom>
        </p:spPr>
      </p:pic>
    </p:spTree>
    <p:extLst>
      <p:ext uri="{BB962C8B-B14F-4D97-AF65-F5344CB8AC3E}">
        <p14:creationId xmlns:p14="http://schemas.microsoft.com/office/powerpoint/2010/main" val="16466795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EA9C4-6DA4-4CF5-89F8-52E7D403F276}"/>
              </a:ext>
            </a:extLst>
          </p:cNvPr>
          <p:cNvSpPr>
            <a:spLocks noGrp="1"/>
          </p:cNvSpPr>
          <p:nvPr>
            <p:ph type="ctrTitle"/>
          </p:nvPr>
        </p:nvSpPr>
        <p:spPr/>
        <p:txBody>
          <a:bodyPr/>
          <a:lstStyle/>
          <a:p>
            <a:r>
              <a:rPr lang="en-US" b="1" dirty="0"/>
              <a:t>Got questions? </a:t>
            </a:r>
            <a:br>
              <a:rPr lang="en-US" dirty="0"/>
            </a:br>
            <a:r>
              <a:rPr lang="en-US" dirty="0"/>
              <a:t>Now’s the time to ask</a:t>
            </a:r>
          </a:p>
        </p:txBody>
      </p:sp>
    </p:spTree>
    <p:extLst>
      <p:ext uri="{BB962C8B-B14F-4D97-AF65-F5344CB8AC3E}">
        <p14:creationId xmlns:p14="http://schemas.microsoft.com/office/powerpoint/2010/main" val="38384506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2" name="Picture 1" descr="A picture containing circle&#10;&#10;Description automatically generated">
            <a:extLst>
              <a:ext uri="{FF2B5EF4-FFF2-40B4-BE49-F238E27FC236}">
                <a16:creationId xmlns:a16="http://schemas.microsoft.com/office/drawing/2014/main" id="{FE10467F-287A-4D03-B638-703EC5BA874E}"/>
              </a:ext>
            </a:extLst>
          </p:cNvPr>
          <p:cNvPicPr>
            <a:picLocks noChangeAspect="1"/>
          </p:cNvPicPr>
          <p:nvPr/>
        </p:nvPicPr>
        <p:blipFill rotWithShape="1">
          <a:blip r:embed="rId3">
            <a:extLst>
              <a:ext uri="{28A0092B-C50C-407E-A947-70E740481C1C}">
                <a14:useLocalDpi xmlns:a14="http://schemas.microsoft.com/office/drawing/2010/main" val="0"/>
              </a:ext>
            </a:extLst>
          </a:blip>
          <a:srcRect l="10497" t="12526" r="12721" b="9301"/>
          <a:stretch/>
        </p:blipFill>
        <p:spPr>
          <a:xfrm>
            <a:off x="332097" y="1297449"/>
            <a:ext cx="4189862" cy="4263101"/>
          </a:xfrm>
          <a:prstGeom prst="flowChartConnector">
            <a:avLst/>
          </a:prstGeom>
        </p:spPr>
      </p:pic>
      <p:sp>
        <p:nvSpPr>
          <p:cNvPr id="3" name="Content Placeholder 2">
            <a:extLst>
              <a:ext uri="{FF2B5EF4-FFF2-40B4-BE49-F238E27FC236}">
                <a16:creationId xmlns:a16="http://schemas.microsoft.com/office/drawing/2014/main" id="{5F768AC4-A178-4C5D-BDF2-441BB3A10121}"/>
              </a:ext>
            </a:extLst>
          </p:cNvPr>
          <p:cNvSpPr txBox="1">
            <a:spLocks/>
          </p:cNvSpPr>
          <p:nvPr/>
        </p:nvSpPr>
        <p:spPr>
          <a:xfrm>
            <a:off x="5882185" y="1402079"/>
            <a:ext cx="5786649" cy="4053840"/>
          </a:xfrm>
          <a:prstGeom prst="rect">
            <a:avLst/>
          </a:prstGeom>
        </p:spPr>
        <p:txBody>
          <a:bodyPr anchor="ctr">
            <a:no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lnSpc>
                <a:spcPct val="200000"/>
              </a:lnSpc>
              <a:buFont typeface="Arial" panose="020B0604020202020204" pitchFamily="34" charset="0"/>
              <a:buNone/>
            </a:pPr>
            <a:r>
              <a:rPr lang="en-US" sz="2800" dirty="0">
                <a:solidFill>
                  <a:schemeClr val="tx1"/>
                </a:solidFill>
                <a:hlinkClick r:id="rId4">
                  <a:extLst>
                    <a:ext uri="{A12FA001-AC4F-418D-AE19-62706E023703}">
                      <ahyp:hlinkClr xmlns:ahyp="http://schemas.microsoft.com/office/drawing/2018/hyperlinkcolor" val="tx"/>
                    </a:ext>
                  </a:extLst>
                </a:hlinkClick>
              </a:rPr>
              <a:t>bronlea@bronleamconsulting.com</a:t>
            </a:r>
            <a:endParaRPr lang="en-US" sz="2800" dirty="0">
              <a:solidFill>
                <a:schemeClr val="tx1"/>
              </a:solidFill>
            </a:endParaRPr>
          </a:p>
          <a:p>
            <a:pPr marL="0" indent="0">
              <a:lnSpc>
                <a:spcPct val="200000"/>
              </a:lnSpc>
              <a:buFont typeface="Arial" panose="020B0604020202020204" pitchFamily="34" charset="0"/>
              <a:buNone/>
              <a:tabLst>
                <a:tab pos="1541463" algn="l"/>
              </a:tabLst>
            </a:pPr>
            <a:r>
              <a:rPr lang="en-US" sz="2800" b="1" dirty="0">
                <a:solidFill>
                  <a:schemeClr val="tx1"/>
                </a:solidFill>
              </a:rPr>
              <a:t>	Bronlea M Consulting</a:t>
            </a:r>
          </a:p>
          <a:p>
            <a:pPr marL="0" indent="0">
              <a:lnSpc>
                <a:spcPct val="200000"/>
              </a:lnSpc>
              <a:buFont typeface="Arial" panose="020B0604020202020204" pitchFamily="34" charset="0"/>
              <a:buNone/>
            </a:pPr>
            <a:r>
              <a:rPr lang="en-US" sz="2800" dirty="0">
                <a:solidFill>
                  <a:schemeClr val="tx1"/>
                </a:solidFill>
                <a:hlinkClick r:id="rId5">
                  <a:extLst>
                    <a:ext uri="{A12FA001-AC4F-418D-AE19-62706E023703}">
                      <ahyp:hlinkClr xmlns:ahyp="http://schemas.microsoft.com/office/drawing/2018/hyperlinkcolor" val="tx"/>
                    </a:ext>
                  </a:extLst>
                </a:hlinkClick>
              </a:rPr>
              <a:t>www.bronleamconsulting.com</a:t>
            </a:r>
            <a:r>
              <a:rPr lang="en-US" sz="2800" dirty="0">
                <a:solidFill>
                  <a:schemeClr val="tx1"/>
                </a:solidFill>
              </a:rPr>
              <a:t> </a:t>
            </a:r>
          </a:p>
        </p:txBody>
      </p:sp>
      <p:pic>
        <p:nvPicPr>
          <p:cNvPr id="2050" name="Picture 2" descr="Image result for linkedin logo">
            <a:extLst>
              <a:ext uri="{FF2B5EF4-FFF2-40B4-BE49-F238E27FC236}">
                <a16:creationId xmlns:a16="http://schemas.microsoft.com/office/drawing/2014/main" id="{C91C24A8-BF9A-4789-95BD-713936D0633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54364" y="3225919"/>
            <a:ext cx="515344" cy="515344"/>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Image result for facebook logo transparent background">
            <a:extLst>
              <a:ext uri="{FF2B5EF4-FFF2-40B4-BE49-F238E27FC236}">
                <a16:creationId xmlns:a16="http://schemas.microsoft.com/office/drawing/2014/main" id="{71BAD07B-8AE7-41FB-A2DE-9D2A3D3AC0C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07731" y="3225919"/>
            <a:ext cx="515344" cy="515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1097367"/>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Parcel</Template>
  <TotalTime>17849</TotalTime>
  <Words>4322</Words>
  <Application>Microsoft Office PowerPoint</Application>
  <PresentationFormat>Widescreen</PresentationFormat>
  <Paragraphs>378</Paragraphs>
  <Slides>17</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Gill Sans MT</vt:lpstr>
      <vt:lpstr>Times New Roman</vt:lpstr>
      <vt:lpstr>Parcel</vt:lpstr>
      <vt:lpstr>Planning today  for a crisis tomorrow</vt:lpstr>
      <vt:lpstr>What we’ll Cover</vt:lpstr>
      <vt:lpstr>There’s been a natural disaster…</vt:lpstr>
      <vt:lpstr>Anticipating the worst</vt:lpstr>
      <vt:lpstr>What’s likely to go wrong?</vt:lpstr>
      <vt:lpstr>Research may already exist!</vt:lpstr>
      <vt:lpstr>Communications plans</vt:lpstr>
      <vt:lpstr>What to include  (if it’s not already there)</vt:lpstr>
      <vt:lpstr>Have you been the lead pio in an emergency?</vt:lpstr>
      <vt:lpstr>But first, We train</vt:lpstr>
      <vt:lpstr>Ask to be a part of training</vt:lpstr>
      <vt:lpstr>Checklists  &amp; holding statements</vt:lpstr>
      <vt:lpstr>First-hour checklist </vt:lpstr>
      <vt:lpstr>What’s in your toolkit</vt:lpstr>
      <vt:lpstr>Holding statements</vt:lpstr>
      <vt:lpstr>Got questions?  Now’s the time to ask</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Bronlea Mishler</dc:creator>
  <cp:lastModifiedBy>Bronlea Mishler</cp:lastModifiedBy>
  <cp:revision>2</cp:revision>
  <dcterms:created xsi:type="dcterms:W3CDTF">2022-04-12T18:24:15Z</dcterms:created>
  <dcterms:modified xsi:type="dcterms:W3CDTF">2022-06-05T18:13:06Z</dcterms:modified>
</cp:coreProperties>
</file>